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9"/>
  </p:notesMasterIdLst>
  <p:handoutMasterIdLst>
    <p:handoutMasterId r:id="rId20"/>
  </p:handoutMasterIdLst>
  <p:sldIdLst>
    <p:sldId id="406" r:id="rId2"/>
    <p:sldId id="423" r:id="rId3"/>
    <p:sldId id="424" r:id="rId4"/>
    <p:sldId id="425" r:id="rId5"/>
    <p:sldId id="410" r:id="rId6"/>
    <p:sldId id="411" r:id="rId7"/>
    <p:sldId id="418" r:id="rId8"/>
    <p:sldId id="419" r:id="rId9"/>
    <p:sldId id="420" r:id="rId10"/>
    <p:sldId id="421" r:id="rId11"/>
    <p:sldId id="422" r:id="rId12"/>
    <p:sldId id="413" r:id="rId13"/>
    <p:sldId id="414" r:id="rId14"/>
    <p:sldId id="415" r:id="rId15"/>
    <p:sldId id="412" r:id="rId16"/>
    <p:sldId id="417" r:id="rId17"/>
    <p:sldId id="409" r:id="rId18"/>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971"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DA"/>
    <a:srgbClr val="FFBFD0"/>
    <a:srgbClr val="FE20FC"/>
    <a:srgbClr val="FDB813"/>
    <a:srgbClr val="C5F4FF"/>
    <a:srgbClr val="CCFFCC"/>
    <a:srgbClr val="8CC63F"/>
    <a:srgbClr val="DBA5B4"/>
    <a:srgbClr val="FFCC99"/>
    <a:srgbClr val="F19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2" autoAdjust="0"/>
    <p:restoredTop sz="74060" autoAdjust="0"/>
  </p:normalViewPr>
  <p:slideViewPr>
    <p:cSldViewPr snapToGrid="0">
      <p:cViewPr varScale="1">
        <p:scale>
          <a:sx n="87" d="100"/>
          <a:sy n="87" d="100"/>
        </p:scale>
        <p:origin x="2064" y="184"/>
      </p:cViewPr>
      <p:guideLst>
        <p:guide orient="horz" pos="971"/>
        <p:guide pos="28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3/6/19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8673761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262084776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187328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20206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281962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a:t>
            </a:fld>
            <a:endParaRPr lang="en-US"/>
          </a:p>
        </p:txBody>
      </p:sp>
    </p:spTree>
    <p:extLst>
      <p:ext uri="{BB962C8B-B14F-4D97-AF65-F5344CB8AC3E}">
        <p14:creationId xmlns:p14="http://schemas.microsoft.com/office/powerpoint/2010/main" val="112523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a:t>
            </a:fld>
            <a:endParaRPr lang="en-US"/>
          </a:p>
        </p:txBody>
      </p:sp>
    </p:spTree>
    <p:extLst>
      <p:ext uri="{BB962C8B-B14F-4D97-AF65-F5344CB8AC3E}">
        <p14:creationId xmlns:p14="http://schemas.microsoft.com/office/powerpoint/2010/main" val="417090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a:t>
            </a:fld>
            <a:endParaRPr lang="en-US"/>
          </a:p>
        </p:txBody>
      </p:sp>
    </p:spTree>
    <p:extLst>
      <p:ext uri="{BB962C8B-B14F-4D97-AF65-F5344CB8AC3E}">
        <p14:creationId xmlns:p14="http://schemas.microsoft.com/office/powerpoint/2010/main" val="398266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a:t>
            </a:fld>
            <a:endParaRPr lang="en-US"/>
          </a:p>
        </p:txBody>
      </p:sp>
    </p:spTree>
    <p:extLst>
      <p:ext uri="{BB962C8B-B14F-4D97-AF65-F5344CB8AC3E}">
        <p14:creationId xmlns:p14="http://schemas.microsoft.com/office/powerpoint/2010/main" val="321527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a:t>
            </a:fld>
            <a:endParaRPr lang="en-US"/>
          </a:p>
        </p:txBody>
      </p:sp>
    </p:spTree>
    <p:extLst>
      <p:ext uri="{BB962C8B-B14F-4D97-AF65-F5344CB8AC3E}">
        <p14:creationId xmlns:p14="http://schemas.microsoft.com/office/powerpoint/2010/main" val="1892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a:t>
            </a:fld>
            <a:endParaRPr lang="en-US"/>
          </a:p>
        </p:txBody>
      </p:sp>
    </p:spTree>
    <p:extLst>
      <p:ext uri="{BB962C8B-B14F-4D97-AF65-F5344CB8AC3E}">
        <p14:creationId xmlns:p14="http://schemas.microsoft.com/office/powerpoint/2010/main" val="186431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244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Some of these customer experience improvements are pretty staggering</a:t>
            </a:r>
          </a:p>
          <a:p>
            <a:pPr marL="171450" indent="-171450">
              <a:buFontTx/>
              <a:buChar char="-"/>
            </a:pPr>
            <a:endParaRPr lang="en-GB" dirty="0"/>
          </a:p>
          <a:p>
            <a:pPr marL="171450" indent="-171450">
              <a:buFontTx/>
              <a:buChar char="-"/>
            </a:pPr>
            <a:r>
              <a:rPr lang="en-GB" dirty="0"/>
              <a:t>Resolution time DOWN from 1.5 days to 5 minutes</a:t>
            </a:r>
          </a:p>
          <a:p>
            <a:pPr marL="171450" indent="-171450">
              <a:buFontTx/>
              <a:buChar char="-"/>
            </a:pPr>
            <a:endParaRPr lang="en-GB" dirty="0"/>
          </a:p>
          <a:p>
            <a:pPr marL="171450" indent="-171450">
              <a:buFontTx/>
              <a:buChar char="-"/>
            </a:pPr>
            <a:r>
              <a:rPr lang="en-GB" dirty="0"/>
              <a:t>100k CONVERSATIONS managed per month – that Autodesk staff now don’t have to deal with</a:t>
            </a:r>
          </a:p>
          <a:p>
            <a:pPr marL="171450" indent="-171450">
              <a:buFontTx/>
              <a:buChar char="-"/>
            </a:pPr>
            <a:endParaRPr lang="en-GB" dirty="0"/>
          </a:p>
          <a:p>
            <a:pPr marL="171450" indent="-171450">
              <a:buFontTx/>
              <a:buChar char="-"/>
            </a:pPr>
            <a:r>
              <a:rPr lang="en-GB" dirty="0"/>
              <a:t>Whilst INCREASING customer satisfaction by 10 points</a:t>
            </a:r>
          </a:p>
          <a:p>
            <a:pPr marL="171450" indent="-171450">
              <a:buFontTx/>
              <a:buChar char="-"/>
            </a:pPr>
            <a:endParaRPr lang="en-GB" dirty="0"/>
          </a:p>
          <a:p>
            <a:pPr marL="171450" indent="-171450">
              <a:buFontTx/>
              <a:buChar char="-"/>
            </a:pPr>
            <a:r>
              <a:rPr lang="en-GB" dirty="0"/>
              <a:t>IMPORTANT: it doesn't matter the SIZE of your organisation, the CAPABILITIES Watson Assistant provides are the same</a:t>
            </a:r>
          </a:p>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50588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Platform is SCALABLE, SECURE and provides a really simple way to build your VA</a:t>
            </a:r>
          </a:p>
          <a:p>
            <a:endParaRPr lang="en-GB" dirty="0"/>
          </a:p>
          <a:p>
            <a:r>
              <a:rPr lang="en-GB" dirty="0"/>
              <a:t>- One thing I would draw your attention to is DATA CONTROL</a:t>
            </a:r>
          </a:p>
          <a:p>
            <a:endParaRPr lang="en-GB" dirty="0"/>
          </a:p>
          <a:p>
            <a:r>
              <a:rPr lang="en-GB" dirty="0"/>
              <a:t>- When you use IBM Watson, Cloud &amp; Analytics....</a:t>
            </a:r>
          </a:p>
          <a:p>
            <a:endParaRPr lang="en-GB" dirty="0"/>
          </a:p>
          <a:p>
            <a:r>
              <a:rPr lang="en-GB" dirty="0"/>
              <a:t>- WE DO NOT share any of your DATA or INSIGHTS with others - this means the only people who benefit from your AI implementation is you and your partners</a:t>
            </a:r>
          </a:p>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308389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17181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191479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2766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29512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146427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6"/>
            <a:ext cx="8686800" cy="387798"/>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lvl1pPr>
              <a:defRPr sz="900"/>
            </a:lvl1p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6"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1"/>
            <a:ext cx="8503920" cy="387798"/>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2"/>
            <a:ext cx="8503920" cy="221599"/>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lvl1pPr>
              <a:defRPr sz="900"/>
            </a:lvl1pPr>
          </a:lstStyle>
          <a:p>
            <a:fld id="{92EDDE8C-FCD3-47EF-B8D4-5308179AEE2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07996"/>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sz="900"/>
            </a:lvl1pPr>
          </a:lstStyle>
          <a:p>
            <a:fld id="{C56F6E69-880F-4956-8549-CB4C2ABA649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B0DA"/>
                </a:solidFill>
              </a:defRPr>
            </a:lvl1pPr>
          </a:lstStyle>
          <a:p>
            <a:r>
              <a:rPr lang="en-US" dirty="0"/>
              <a:t>IBM 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1"/>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8" y="1370411"/>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sz="900"/>
            </a:lvl1pPr>
          </a:lstStyle>
          <a:p>
            <a:fld id="{243B09B9-FE11-485D-B193-4DE649C9C9A3}"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87798"/>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sz="900"/>
            </a:lvl1pPr>
          </a:lstStyle>
          <a:p>
            <a:fld id="{DA39A948-DEA7-4EFA-9130-61B45069BCE3}"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900"/>
            </a:lvl1pPr>
          </a:lstStyle>
          <a:p>
            <a:fld id="{6826F9A1-9B46-4608-B497-7E101192DDCD}"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66289"/>
            <a:ext cx="3008313" cy="553998"/>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vl1pPr>
          </a:lstStyle>
          <a:p>
            <a:fld id="{6F2D88F4-1BBD-4436-A230-2453F5FE0D1D}"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20401"/>
            <a:ext cx="5486400" cy="387798"/>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42D62209-4EDF-4572-8BE8-285CD08041F0}"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9817" y="219075"/>
            <a:ext cx="775597"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01724DF2-28ED-446F-A429-CB9011BDF207}"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5978"/>
            <a:ext cx="6858000" cy="1246495"/>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B4F4939B-B8E4-4846-BA65-70B7915F55E2}" type="datetimeFigureOut">
              <a:rPr lang="en-US" smtClean="0"/>
              <a:t>3/6/19</a:t>
            </a:fld>
            <a:endParaRPr lang="en-US"/>
          </a:p>
        </p:txBody>
      </p:sp>
      <p:sp>
        <p:nvSpPr>
          <p:cNvPr id="5" name="Footer Placeholder 4"/>
          <p:cNvSpPr>
            <a:spLocks noGrp="1"/>
          </p:cNvSpPr>
          <p:nvPr>
            <p:ph type="ftr" sz="quarter" idx="11"/>
          </p:nvPr>
        </p:nvSpPr>
        <p:spPr>
          <a:xfrm>
            <a:off x="603504" y="4718304"/>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187111-942E-A842-BD90-2494608886BD}" type="slidenum">
              <a:rPr lang="en-US" smtClean="0"/>
              <a:t>‹#›</a:t>
            </a:fld>
            <a:endParaRPr lang="en-US"/>
          </a:p>
        </p:txBody>
      </p:sp>
    </p:spTree>
    <p:extLst>
      <p:ext uri="{BB962C8B-B14F-4D97-AF65-F5344CB8AC3E}">
        <p14:creationId xmlns:p14="http://schemas.microsoft.com/office/powerpoint/2010/main" val="167777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8CC63F"/>
                </a:solidFill>
              </a:defRPr>
            </a:lvl1pPr>
          </a:lstStyle>
          <a:p>
            <a:r>
              <a:rPr lang="en-US" dirty="0"/>
              <a:t>IBM Presentation Title</a:t>
            </a:r>
          </a:p>
        </p:txBody>
      </p:sp>
      <p:pic>
        <p:nvPicPr>
          <p:cNvPr id="7" name="Picture 5" descr="green-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A6A0"/>
                </a:solidFill>
              </a:defRPr>
            </a:lvl1pPr>
          </a:lstStyle>
          <a:p>
            <a:r>
              <a:rPr lang="en-US" dirty="0"/>
              <a:t>IBM Presentation Title</a:t>
            </a:r>
          </a:p>
        </p:txBody>
      </p:sp>
      <p:pic>
        <p:nvPicPr>
          <p:cNvPr id="7" name="Picture 5" descr="teal-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DB813"/>
                </a:solidFill>
              </a:defRPr>
            </a:lvl1pPr>
          </a:lstStyle>
          <a:p>
            <a:r>
              <a:rPr lang="en-US" dirty="0"/>
              <a:t>IBM Presentation Title</a:t>
            </a:r>
          </a:p>
        </p:txBody>
      </p:sp>
      <p:pic>
        <p:nvPicPr>
          <p:cNvPr id="7" name="Picture 5" descr="yellow-tri-color-logo"/>
          <p:cNvPicPr>
            <a:picLocks noChangeAspect="1" noChangeArrowheads="1"/>
          </p:cNvPicPr>
          <p:nvPr userDrawn="1"/>
        </p:nvPicPr>
        <p:blipFill>
          <a:blip r:embed="rId3"/>
          <a:srcRect/>
          <a:stretch>
            <a:fillRect/>
          </a:stretch>
        </p:blipFill>
        <p:spPr bwMode="auto">
          <a:xfrm>
            <a:off x="8229600" y="4766073"/>
            <a:ext cx="630936" cy="194372"/>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19027"/>
                </a:solidFill>
              </a:defRPr>
            </a:lvl1pPr>
          </a:lstStyle>
          <a:p>
            <a:r>
              <a:rPr lang="en-US" dirty="0"/>
              <a:t>IBM Presentation Title</a:t>
            </a:r>
          </a:p>
        </p:txBody>
      </p:sp>
      <p:pic>
        <p:nvPicPr>
          <p:cNvPr id="7" name="Picture 5" descr="orang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04E37"/>
                </a:solidFill>
              </a:defRPr>
            </a:lvl1pPr>
          </a:lstStyle>
          <a:p>
            <a:r>
              <a:rPr lang="en-US" dirty="0"/>
              <a:t>IBM Presentation Title</a:t>
            </a:r>
          </a:p>
        </p:txBody>
      </p:sp>
      <p:pic>
        <p:nvPicPr>
          <p:cNvPr id="7" name="Picture 5" descr="red-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AB1A86"/>
                </a:solidFill>
              </a:defRPr>
            </a:lvl1pPr>
          </a:lstStyle>
          <a:p>
            <a:r>
              <a:rPr lang="en-US" dirty="0"/>
              <a:t>IBM Presentation Title</a:t>
            </a:r>
          </a:p>
        </p:txBody>
      </p:sp>
      <p:pic>
        <p:nvPicPr>
          <p:cNvPr id="7" name="Picture 5" descr="purpl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6" y="1370411"/>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7"/>
            <a:ext cx="8686800"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6"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7637" name="Picture 53" descr="IBM-logo-50-black"/>
          <p:cNvPicPr>
            <a:picLocks noChangeAspect="1" noChangeArrowheads="1"/>
          </p:cNvPicPr>
          <p:nvPr userDrawn="1"/>
        </p:nvPicPr>
        <p:blipFill>
          <a:blip r:embed="rId29" cstate="print"/>
          <a:srcRect/>
          <a:stretch>
            <a:fillRect/>
          </a:stretch>
        </p:blipFill>
        <p:spPr bwMode="auto">
          <a:xfrm>
            <a:off x="8716963" y="4552951"/>
            <a:ext cx="215900" cy="433388"/>
          </a:xfrm>
          <a:prstGeom prst="rect">
            <a:avLst/>
          </a:prstGeom>
          <a:noFill/>
        </p:spPr>
      </p:pic>
    </p:spTree>
  </p:cSld>
  <p:clrMap bg1="lt1" tx1="dk1" bg2="lt2" tx2="dk2" accent1="accent1" accent2="accent2" accent3="accent3" accent4="accent4" accent5="accent5" accent6="accent6" hlink="hlink" folHlink="folHlink"/>
  <p:sldLayoutIdLst>
    <p:sldLayoutId id="2147483666" r:id="rId1"/>
    <p:sldLayoutId id="2147483653" r:id="rId2"/>
    <p:sldLayoutId id="2147483676" r:id="rId3"/>
    <p:sldLayoutId id="2147483677" r:id="rId4"/>
    <p:sldLayoutId id="2147483678" r:id="rId5"/>
    <p:sldLayoutId id="2147483679" r:id="rId6"/>
    <p:sldLayoutId id="2147483680" r:id="rId7"/>
    <p:sldLayoutId id="2147483681" r:id="rId8"/>
    <p:sldLayoutId id="2147483682" r:id="rId9"/>
    <p:sldLayoutId id="2147483687" r:id="rId10"/>
    <p:sldLayoutId id="2147483688" r:id="rId11"/>
    <p:sldLayoutId id="2147483686" r:id="rId12"/>
    <p:sldLayoutId id="2147483683" r:id="rId13"/>
    <p:sldLayoutId id="2147483684" r:id="rId14"/>
    <p:sldLayoutId id="2147483685" r:id="rId15"/>
    <p:sldLayoutId id="2147483693" r:id="rId16"/>
    <p:sldLayoutId id="2147483690" r:id="rId17"/>
    <p:sldLayoutId id="2147483691"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94" r:id="rId27"/>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4" indent="-173034"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75" indent="-163509"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41" indent="-173034"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295" indent="-173034" algn="l" rtl="0" fontAlgn="base">
        <a:spcBef>
          <a:spcPct val="20000"/>
        </a:spcBef>
        <a:spcAft>
          <a:spcPct val="0"/>
        </a:spcAft>
        <a:buClr>
          <a:schemeClr val="bg1"/>
        </a:buClr>
        <a:defRPr sz="1600">
          <a:solidFill>
            <a:schemeClr val="bg1"/>
          </a:solidFill>
          <a:latin typeface="Arial" charset="0"/>
        </a:defRPr>
      </a:lvl4pPr>
      <a:lvl5pPr marL="1539836" indent="-163509" algn="l" rtl="0" fontAlgn="base">
        <a:spcBef>
          <a:spcPct val="20000"/>
        </a:spcBef>
        <a:spcAft>
          <a:spcPct val="0"/>
        </a:spcAft>
        <a:buClr>
          <a:schemeClr val="bg1"/>
        </a:buClr>
        <a:buChar char="»"/>
        <a:defRPr sz="1600">
          <a:solidFill>
            <a:schemeClr val="bg1"/>
          </a:solidFill>
          <a:latin typeface="Arial" charset="0"/>
        </a:defRPr>
      </a:lvl5pPr>
      <a:lvl6pPr marL="1997025" indent="-163509" algn="l" rtl="0" fontAlgn="base">
        <a:spcBef>
          <a:spcPct val="20000"/>
        </a:spcBef>
        <a:spcAft>
          <a:spcPct val="0"/>
        </a:spcAft>
        <a:buClr>
          <a:schemeClr val="bg1"/>
        </a:buClr>
        <a:buChar char="»"/>
        <a:defRPr sz="1600">
          <a:solidFill>
            <a:schemeClr val="bg1"/>
          </a:solidFill>
          <a:latin typeface="Arial" charset="0"/>
        </a:defRPr>
      </a:lvl6pPr>
      <a:lvl7pPr marL="2454213" indent="-163509" algn="l" rtl="0" fontAlgn="base">
        <a:spcBef>
          <a:spcPct val="20000"/>
        </a:spcBef>
        <a:spcAft>
          <a:spcPct val="0"/>
        </a:spcAft>
        <a:buClr>
          <a:schemeClr val="bg1"/>
        </a:buClr>
        <a:buChar char="»"/>
        <a:defRPr sz="1600">
          <a:solidFill>
            <a:schemeClr val="bg1"/>
          </a:solidFill>
          <a:latin typeface="Arial" charset="0"/>
        </a:defRPr>
      </a:lvl7pPr>
      <a:lvl8pPr marL="2911402" indent="-163509" algn="l" rtl="0" fontAlgn="base">
        <a:spcBef>
          <a:spcPct val="20000"/>
        </a:spcBef>
        <a:spcAft>
          <a:spcPct val="0"/>
        </a:spcAft>
        <a:buClr>
          <a:schemeClr val="bg1"/>
        </a:buClr>
        <a:buChar char="»"/>
        <a:defRPr sz="1600">
          <a:solidFill>
            <a:schemeClr val="bg1"/>
          </a:solidFill>
          <a:latin typeface="Arial" charset="0"/>
        </a:defRPr>
      </a:lvl8pPr>
      <a:lvl9pPr marL="3368590" indent="-163509"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aryrwilson/Watson-Assistant-101"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2FE4298-CC65-2940-B408-AB7938F404C8}"/>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11" name="Picture 2" descr="Image result for ibm watson logo">
            <a:extLst>
              <a:ext uri="{FF2B5EF4-FFF2-40B4-BE49-F238E27FC236}">
                <a16:creationId xmlns:a16="http://schemas.microsoft.com/office/drawing/2014/main" id="{88098B53-B3C4-F44D-B08A-58FF15310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0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D75334-B64D-AE4B-8B3E-696DDA7EA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0" y="730250"/>
            <a:ext cx="3797300" cy="36830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244799" cy="646331"/>
          </a:xfrm>
          <a:prstGeom prst="rect">
            <a:avLst/>
          </a:prstGeom>
          <a:noFill/>
        </p:spPr>
        <p:txBody>
          <a:bodyPr wrap="none" rtlCol="0">
            <a:spAutoFit/>
          </a:bodyPr>
          <a:lstStyle/>
          <a:p>
            <a:r>
              <a:rPr lang="en-GB" dirty="0"/>
              <a:t>9 – understand user intent</a:t>
            </a:r>
          </a:p>
          <a:p>
            <a:r>
              <a:rPr lang="en-GB" dirty="0"/>
              <a:t>(contract recommendation)</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60839" y="1271632"/>
            <a:ext cx="1471811"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531736" cy="646331"/>
          </a:xfrm>
          <a:prstGeom prst="rect">
            <a:avLst/>
          </a:prstGeom>
          <a:noFill/>
        </p:spPr>
        <p:txBody>
          <a:bodyPr wrap="none" rtlCol="0">
            <a:spAutoFit/>
          </a:bodyPr>
          <a:lstStyle/>
          <a:p>
            <a:r>
              <a:rPr lang="en-GB" dirty="0"/>
              <a:t>10 – gather multiple pieces of</a:t>
            </a:r>
          </a:p>
          <a:p>
            <a:r>
              <a:rPr lang="en-GB" dirty="0"/>
              <a:t>data to customise response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539613" y="2389239"/>
            <a:ext cx="1693037" cy="115946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B70470F-4672-5A4F-B0B3-250E7B9D025D}"/>
              </a:ext>
            </a:extLst>
          </p:cNvPr>
          <p:cNvCxnSpPr>
            <a:cxnSpLocks/>
            <a:stCxn id="18" idx="1"/>
          </p:cNvCxnSpPr>
          <p:nvPr/>
        </p:nvCxnSpPr>
        <p:spPr bwMode="auto">
          <a:xfrm flipH="1">
            <a:off x="3760840" y="3548703"/>
            <a:ext cx="1471810" cy="323165"/>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31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2"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EF3530-AAFF-1040-AE23-A3528F289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51" y="88900"/>
            <a:ext cx="3784600" cy="50546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68625" y="2936877"/>
            <a:ext cx="2646878" cy="646331"/>
          </a:xfrm>
          <a:prstGeom prst="rect">
            <a:avLst/>
          </a:prstGeom>
          <a:noFill/>
        </p:spPr>
        <p:txBody>
          <a:bodyPr wrap="none" rtlCol="0">
            <a:spAutoFit/>
          </a:bodyPr>
          <a:lstStyle/>
          <a:p>
            <a:r>
              <a:rPr lang="en-GB" dirty="0"/>
              <a:t>12 – provide contract </a:t>
            </a:r>
          </a:p>
          <a:p>
            <a:r>
              <a:rPr lang="en-GB" dirty="0"/>
              <a:t>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6" idx="1"/>
          </p:cNvCxnSpPr>
          <p:nvPr/>
        </p:nvCxnSpPr>
        <p:spPr bwMode="auto">
          <a:xfrm flipH="1" flipV="1">
            <a:off x="3392129" y="1445875"/>
            <a:ext cx="2076496" cy="30314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0812FD1-CBE0-E244-851A-7FEF10B8B0F0}"/>
              </a:ext>
            </a:extLst>
          </p:cNvPr>
          <p:cNvCxnSpPr>
            <a:cxnSpLocks/>
            <a:stCxn id="18" idx="1"/>
          </p:cNvCxnSpPr>
          <p:nvPr/>
        </p:nvCxnSpPr>
        <p:spPr bwMode="auto">
          <a:xfrm flipH="1" flipV="1">
            <a:off x="3392129" y="2806600"/>
            <a:ext cx="2076496" cy="453443"/>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60EEEAC6-5975-D245-9847-E0EBD7744385}"/>
              </a:ext>
            </a:extLst>
          </p:cNvPr>
          <p:cNvSpPr txBox="1"/>
          <p:nvPr/>
        </p:nvSpPr>
        <p:spPr>
          <a:xfrm>
            <a:off x="5468625" y="1564355"/>
            <a:ext cx="2712794" cy="369332"/>
          </a:xfrm>
          <a:prstGeom prst="rect">
            <a:avLst/>
          </a:prstGeom>
          <a:noFill/>
        </p:spPr>
        <p:txBody>
          <a:bodyPr wrap="none" rtlCol="0">
            <a:spAutoFit/>
          </a:bodyPr>
          <a:lstStyle/>
          <a:p>
            <a:r>
              <a:rPr lang="en-GB" dirty="0"/>
              <a:t>11 – confirm user data</a:t>
            </a:r>
          </a:p>
        </p:txBody>
      </p:sp>
    </p:spTree>
    <p:extLst>
      <p:ext uri="{BB962C8B-B14F-4D97-AF65-F5344CB8AC3E}">
        <p14:creationId xmlns:p14="http://schemas.microsoft.com/office/powerpoint/2010/main" val="35812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How Does </a:t>
            </a:r>
            <a:r>
              <a:rPr lang="en-US" sz="3600" b="1" i="1" dirty="0">
                <a:solidFill>
                  <a:schemeClr val="tx2"/>
                </a:solidFill>
                <a:latin typeface="IBM Plex Sans" panose="020B0503050203000203" pitchFamily="34" charset="77"/>
                <a:ea typeface="Helvetica Neue" charset="0"/>
                <a:cs typeface="Helvetica Neue" charset="0"/>
              </a:rPr>
              <a:t>Watson Assistant</a:t>
            </a:r>
            <a:r>
              <a:rPr lang="en-US" sz="3600" b="1" dirty="0">
                <a:solidFill>
                  <a:schemeClr val="tx2"/>
                </a:solidFill>
                <a:latin typeface="IBM Plex Sans" panose="020B0503050203000203" pitchFamily="34" charset="77"/>
                <a:ea typeface="Helvetica Neue" charset="0"/>
                <a:cs typeface="Helvetica Neue" charset="0"/>
              </a:rPr>
              <a:t> Work?</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837103"/>
            <a:ext cx="8069803" cy="4031873"/>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latin typeface="IBM Plex Sans" panose="020B0503050203000203" pitchFamily="34" charset="77"/>
              </a:rPr>
              <a:t>Combines: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machine learning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natural language understanding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graphical dialog tools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rPr>
              <a:t>… to create </a:t>
            </a:r>
            <a:r>
              <a:rPr lang="en-US" b="1" i="1" dirty="0">
                <a:latin typeface="IBM Plex Sans" panose="020B0503050203000203" pitchFamily="34" charset="77"/>
              </a:rPr>
              <a:t>conversation flows </a:t>
            </a:r>
            <a:r>
              <a:rPr lang="en-US" dirty="0">
                <a:latin typeface="IBM Plex Sans" panose="020B0503050203000203" pitchFamily="34" charset="77"/>
              </a:rPr>
              <a:t>between you and your users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solidFill>
                  <a:srgbClr val="FF0000"/>
                </a:solidFill>
                <a:latin typeface="IBM Plex Sans" panose="020B0503050203000203" pitchFamily="34" charset="77"/>
              </a:rPr>
              <a:t>Basic terms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Skill</a:t>
            </a:r>
          </a:p>
          <a:p>
            <a:pPr marL="1257300" lvl="2" indent="-342900" fontAlgn="auto">
              <a:lnSpc>
                <a:spcPct val="100000"/>
              </a:lnSpc>
              <a:spcBef>
                <a:spcPts val="0"/>
              </a:spcBef>
              <a:spcAft>
                <a:spcPts val="0"/>
              </a:spcAft>
              <a:buFont typeface="Arial" panose="020B0604020202020204" pitchFamily="34" charset="0"/>
              <a:buChar char="•"/>
              <a:defRPr/>
            </a:pPr>
            <a:r>
              <a:rPr lang="en-GB" sz="1600" i="1" dirty="0"/>
              <a:t>a container for all of the artefacts that define a conversation flow</a:t>
            </a:r>
            <a:endParaRPr lang="en-US" sz="1600" i="1" dirty="0">
              <a:latin typeface="IBM Plex Sans" panose="020B0503050203000203" pitchFamily="34" charset="77"/>
            </a:endParaRP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Intent</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Entity</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Dialog</a:t>
            </a:r>
            <a:endParaRPr lang="en-US" sz="1800" dirty="0">
              <a:latin typeface="IBM Plex Sans" panose="020B0503050203000203" pitchFamily="34" charset="77"/>
            </a:endParaRPr>
          </a:p>
        </p:txBody>
      </p:sp>
    </p:spTree>
    <p:extLst>
      <p:ext uri="{BB962C8B-B14F-4D97-AF65-F5344CB8AC3E}">
        <p14:creationId xmlns:p14="http://schemas.microsoft.com/office/powerpoint/2010/main" val="16294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Intents and Entities</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916435"/>
            <a:ext cx="8069803" cy="4124206"/>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Intents</a:t>
            </a:r>
            <a:r>
              <a:rPr lang="en-US" sz="1800" dirty="0">
                <a:latin typeface="IBM Plex Sans" panose="020B0503050203000203" pitchFamily="34" charset="77"/>
              </a:rPr>
              <a:t> are a purpose or goal expressed by a user’s input</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recognise user’s intent =&gt; choose the correct response</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train Watson Assistant with multiple examples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Entities</a:t>
            </a:r>
            <a:r>
              <a:rPr lang="en-US" sz="1800" dirty="0">
                <a:latin typeface="IBM Plex Sans" panose="020B0503050203000203" pitchFamily="34" charset="77"/>
              </a:rPr>
              <a:t> represent a class of object </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can be used to trigger different responses, even for same intent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dirty="0">
                <a:latin typeface="IBM Plex Sans" panose="020B0503050203000203" pitchFamily="34" charset="77"/>
              </a:rPr>
              <a:t>In our labs:</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intents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newphone</a:t>
            </a:r>
            <a:r>
              <a:rPr lang="en-US" sz="1400" dirty="0">
                <a:latin typeface="IBM Plex Sans" panose="020B0503050203000203" pitchFamily="34" charset="77"/>
              </a:rPr>
              <a:t> (‘I want to get a new phone’, ‘I’d like advice on a new mobile’,…)</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positive</a:t>
            </a:r>
            <a:r>
              <a:rPr lang="en-US" sz="1400" dirty="0">
                <a:latin typeface="IBM Plex Sans" panose="020B0503050203000203" pitchFamily="34" charset="77"/>
              </a:rPr>
              <a:t> (‘I like my Galaxy’, ‘I love my Google phone’,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negative</a:t>
            </a:r>
            <a:r>
              <a:rPr lang="en-US" sz="1400" dirty="0">
                <a:latin typeface="IBM Plex Sans" panose="020B0503050203000203" pitchFamily="34" charset="77"/>
              </a:rPr>
              <a:t> (‘I don’t like my iPhone’, ‘I hate my Pixel 2’, …)</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entities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brand</a:t>
            </a:r>
            <a:r>
              <a:rPr lang="en-US" sz="1400" dirty="0">
                <a:latin typeface="IBM Plex Sans" panose="020B0503050203000203" pitchFamily="34" charset="77"/>
              </a:rPr>
              <a:t> (Apple, Samsung, Google,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attribute</a:t>
            </a:r>
            <a:r>
              <a:rPr lang="en-US" sz="1400" dirty="0">
                <a:latin typeface="IBM Plex Sans" panose="020B0503050203000203" pitchFamily="34" charset="77"/>
              </a:rPr>
              <a:t> (style, battery, …)</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p:txBody>
      </p:sp>
    </p:spTree>
    <p:extLst>
      <p:ext uri="{BB962C8B-B14F-4D97-AF65-F5344CB8AC3E}">
        <p14:creationId xmlns:p14="http://schemas.microsoft.com/office/powerpoint/2010/main" val="29796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Dialog</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24854" y="988516"/>
            <a:ext cx="6252518"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Defines the </a:t>
            </a:r>
            <a:r>
              <a:rPr lang="en-US" sz="2200" b="1" i="1" dirty="0">
                <a:solidFill>
                  <a:schemeClr val="tx2"/>
                </a:solidFill>
                <a:latin typeface="IBM Plex Sans" panose="020B0503050203000203" pitchFamily="34" charset="77"/>
              </a:rPr>
              <a:t>flow</a:t>
            </a:r>
            <a:r>
              <a:rPr lang="en-US" sz="2200" dirty="0">
                <a:solidFill>
                  <a:schemeClr val="tx2"/>
                </a:solidFill>
                <a:latin typeface="IBM Plex Sans" panose="020B0503050203000203" pitchFamily="34" charset="77"/>
              </a:rPr>
              <a:t> of your conversation in the form of a logic tree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Each node of the tree has a condition that </a:t>
            </a:r>
            <a:r>
              <a:rPr lang="en-US" sz="2200" b="1" i="1" dirty="0">
                <a:solidFill>
                  <a:schemeClr val="tx2"/>
                </a:solidFill>
                <a:latin typeface="IBM Plex Sans" panose="020B0503050203000203" pitchFamily="34" charset="77"/>
              </a:rPr>
              <a:t>triggers</a:t>
            </a:r>
            <a:r>
              <a:rPr lang="en-US" sz="2200" dirty="0">
                <a:solidFill>
                  <a:schemeClr val="tx2"/>
                </a:solidFill>
                <a:latin typeface="IBM Plex Sans" panose="020B0503050203000203" pitchFamily="34" charset="77"/>
              </a:rPr>
              <a:t> it, based on user input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Uses </a:t>
            </a:r>
            <a:r>
              <a:rPr lang="en-US" sz="2200" b="1" dirty="0">
                <a:solidFill>
                  <a:srgbClr val="FF0000"/>
                </a:solidFill>
                <a:latin typeface="IBM Plex Sans" panose="020B0503050203000203" pitchFamily="34" charset="77"/>
              </a:rPr>
              <a:t>intents</a:t>
            </a:r>
            <a:r>
              <a:rPr lang="en-US" sz="2200" dirty="0">
                <a:solidFill>
                  <a:schemeClr val="tx2"/>
                </a:solidFill>
                <a:latin typeface="IBM Plex Sans" panose="020B0503050203000203" pitchFamily="34" charset="77"/>
              </a:rPr>
              <a:t> and </a:t>
            </a:r>
            <a:r>
              <a:rPr lang="en-US" sz="2200" b="1" dirty="0">
                <a:solidFill>
                  <a:srgbClr val="FF0000"/>
                </a:solidFill>
                <a:latin typeface="IBM Plex Sans" panose="020B0503050203000203" pitchFamily="34" charset="77"/>
              </a:rPr>
              <a:t>entities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Interacts with the user and provides a response</a:t>
            </a:r>
          </a:p>
          <a:p>
            <a:pPr marL="800100" lvl="1" indent="-342900" fontAlgn="auto">
              <a:lnSpc>
                <a:spcPct val="100000"/>
              </a:lnSpc>
              <a:spcBef>
                <a:spcPts val="0"/>
              </a:spcBef>
              <a:spcAft>
                <a:spcPts val="0"/>
              </a:spcAft>
              <a:buFont typeface="Arial" panose="020B0604020202020204" pitchFamily="34" charset="0"/>
              <a:buChar char="•"/>
              <a:defRPr/>
            </a:pPr>
            <a:r>
              <a:rPr lang="en-US" i="1" dirty="0">
                <a:solidFill>
                  <a:schemeClr val="tx2"/>
                </a:solidFill>
                <a:latin typeface="IBM Plex Sans" panose="020B0503050203000203" pitchFamily="34" charset="77"/>
              </a:rPr>
              <a:t>text, images, options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p:txBody>
      </p:sp>
      <p:pic>
        <p:nvPicPr>
          <p:cNvPr id="4" name="Picture 3" descr="A screenshot of a cell phone&#13;&#10;&#13;&#10;Description automatically generated">
            <a:extLst>
              <a:ext uri="{FF2B5EF4-FFF2-40B4-BE49-F238E27FC236}">
                <a16:creationId xmlns:a16="http://schemas.microsoft.com/office/drawing/2014/main" id="{5EDA3736-1B6D-A448-8BEB-644795F7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03" y="0"/>
            <a:ext cx="2724527" cy="5143500"/>
          </a:xfrm>
          <a:prstGeom prst="rect">
            <a:avLst/>
          </a:prstGeom>
        </p:spPr>
      </p:pic>
    </p:spTree>
    <p:extLst>
      <p:ext uri="{BB962C8B-B14F-4D97-AF65-F5344CB8AC3E}">
        <p14:creationId xmlns:p14="http://schemas.microsoft.com/office/powerpoint/2010/main" val="420999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a:solidFill>
                  <a:schemeClr val="tx2"/>
                </a:solidFill>
                <a:latin typeface="IBM Plex Sans" panose="020B0503050203000203" pitchFamily="34" charset="77"/>
                <a:ea typeface="Helvetica Neue" charset="0"/>
                <a:cs typeface="Helvetica Neue" charset="0"/>
              </a:rPr>
              <a:t>Workshop Agenda</a:t>
            </a:r>
            <a:endParaRPr lang="en-US" sz="4000" dirty="0">
              <a:solidFill>
                <a:schemeClr val="tx2"/>
              </a:solidFill>
              <a:latin typeface="IBM Plex Sans" panose="020B0503050203000203" pitchFamily="34" charset="77"/>
            </a:endParaRPr>
          </a:p>
        </p:txBody>
      </p:sp>
      <p:pic>
        <p:nvPicPr>
          <p:cNvPr id="10" name="Picture 9">
            <a:extLst>
              <a:ext uri="{FF2B5EF4-FFF2-40B4-BE49-F238E27FC236}">
                <a16:creationId xmlns:a16="http://schemas.microsoft.com/office/drawing/2014/main" id="{A1DBF9D5-A882-7B4C-BFDC-4DC00ED1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425" y="232444"/>
            <a:ext cx="1317654" cy="1293840"/>
          </a:xfrm>
          <a:prstGeom prst="rect">
            <a:avLst/>
          </a:prstGeom>
        </p:spPr>
      </p:pic>
      <p:sp>
        <p:nvSpPr>
          <p:cNvPr id="13" name="TextBox 12">
            <a:extLst>
              <a:ext uri="{FF2B5EF4-FFF2-40B4-BE49-F238E27FC236}">
                <a16:creationId xmlns:a16="http://schemas.microsoft.com/office/drawing/2014/main" id="{72692125-B19D-7045-BE83-7D61D1D7A778}"/>
              </a:ext>
            </a:extLst>
          </p:cNvPr>
          <p:cNvSpPr txBox="1"/>
          <p:nvPr/>
        </p:nvSpPr>
        <p:spPr>
          <a:xfrm>
            <a:off x="1082476" y="893755"/>
            <a:ext cx="7612603"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Setup </a:t>
            </a:r>
            <a:r>
              <a:rPr lang="en-US" sz="2200" b="1" i="1" dirty="0">
                <a:latin typeface="IBM Plex Sans" panose="020B0503050203000203" pitchFamily="34" charset="77"/>
              </a:rPr>
              <a:t>Watson Assistant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skill</a:t>
            </a: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t>
            </a:r>
            <a:r>
              <a:rPr lang="en-US" sz="2200" b="1" i="1" dirty="0">
                <a:solidFill>
                  <a:srgbClr val="FF0000"/>
                </a:solidFill>
                <a:latin typeface="IBM Plex Sans" panose="020B0503050203000203" pitchFamily="34" charset="77"/>
              </a:rPr>
              <a:t>intents</a:t>
            </a:r>
            <a:r>
              <a:rPr lang="en-US" sz="2200" dirty="0">
                <a:latin typeface="IBM Plex Sans" panose="020B0503050203000203" pitchFamily="34" charset="77"/>
              </a:rPr>
              <a:t>, </a:t>
            </a:r>
            <a:r>
              <a:rPr lang="en-US" sz="2200" b="1" i="1" dirty="0">
                <a:solidFill>
                  <a:srgbClr val="FF0000"/>
                </a:solidFill>
                <a:latin typeface="IBM Plex Sans" panose="020B0503050203000203" pitchFamily="34" charset="77"/>
              </a:rPr>
              <a:t>entities</a:t>
            </a:r>
            <a:endParaRPr lang="en-US" sz="2200" i="1"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dialog</a:t>
            </a:r>
            <a:r>
              <a:rPr lang="en-US" sz="2200" dirty="0">
                <a:solidFill>
                  <a:srgbClr val="00B0F0"/>
                </a:solidFill>
                <a:latin typeface="IBM Plex Sans" panose="020B0503050203000203" pitchFamily="34" charset="77"/>
              </a:rPr>
              <a:t> </a:t>
            </a:r>
            <a:r>
              <a:rPr lang="en-US" sz="2200" dirty="0">
                <a:latin typeface="IBM Plex Sans" panose="020B0503050203000203" pitchFamily="34" charset="77"/>
              </a:rPr>
              <a:t>tree utilising both intents and entities</a:t>
            </a:r>
          </a:p>
          <a:p>
            <a:pPr defTabSz="914400" eaLnBrk="1" fontAlgn="auto" hangingPunct="1">
              <a:lnSpc>
                <a:spcPct val="100000"/>
              </a:lnSpc>
              <a:spcBef>
                <a:spcPts val="0"/>
              </a:spcBef>
              <a:spcAft>
                <a:spcPts val="0"/>
              </a:spcAft>
              <a:buClrTx/>
              <a:buSzTx/>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Test your chatbot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GB"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Create a live, web-hosted version of your chatbot</a:t>
            </a:r>
          </a:p>
          <a:p>
            <a:pPr defTabSz="914400" eaLnBrk="1" fontAlgn="auto" hangingPunct="1">
              <a:lnSpc>
                <a:spcPct val="100000"/>
              </a:lnSpc>
              <a:spcBef>
                <a:spcPts val="0"/>
              </a:spcBef>
              <a:spcAft>
                <a:spcPts val="0"/>
              </a:spcAft>
              <a:buClrTx/>
              <a:buSzTx/>
              <a:defRPr/>
            </a:pPr>
            <a:endParaRPr lang="en-GB" sz="2200" dirty="0">
              <a:latin typeface="IBM Plex Sans" panose="020B0503050203000203" pitchFamily="34" charset="77"/>
            </a:endParaRPr>
          </a:p>
        </p:txBody>
      </p:sp>
    </p:spTree>
    <p:extLst>
      <p:ext uri="{BB962C8B-B14F-4D97-AF65-F5344CB8AC3E}">
        <p14:creationId xmlns:p14="http://schemas.microsoft.com/office/powerpoint/2010/main" val="369766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r>
              <a:rPr lang="en-US" sz="3600" b="1" dirty="0">
                <a:solidFill>
                  <a:schemeClr val="tx2"/>
                </a:solidFill>
                <a:latin typeface="IBM Plex Sans" panose="020B0503050203000203" pitchFamily="34" charset="77"/>
                <a:ea typeface="Helvetica Neue" charset="0"/>
                <a:cs typeface="Helvetica Neue" charset="0"/>
              </a:rPr>
              <a:t>Lab Format</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96389" y="1114569"/>
            <a:ext cx="4312681" cy="3662541"/>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Step-by-step instructions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GitHub </a:t>
            </a:r>
            <a:r>
              <a:rPr lang="en-US" sz="2400" dirty="0" err="1">
                <a:latin typeface="IBM Plex Sans" panose="020B0503050203000203" pitchFamily="34" charset="77"/>
              </a:rPr>
              <a:t>README.md</a:t>
            </a:r>
            <a:r>
              <a:rPr lang="en-US" sz="2400" dirty="0">
                <a:latin typeface="IBM Plex Sans" panose="020B0503050203000203" pitchFamily="34" charset="77"/>
              </a:rPr>
              <a:t> for each lab</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Work at your own pace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hlinkClick r:id="rId3"/>
              </a:rPr>
              <a:t>https://github.com/garyrwilson/Watson-Assistant-101</a:t>
            </a: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p:txBody>
      </p:sp>
      <p:pic>
        <p:nvPicPr>
          <p:cNvPr id="3" name="Picture 2" descr="A screenshot of a social media post&#10;&#10;Description automatically generated">
            <a:extLst>
              <a:ext uri="{FF2B5EF4-FFF2-40B4-BE49-F238E27FC236}">
                <a16:creationId xmlns:a16="http://schemas.microsoft.com/office/drawing/2014/main" id="{F46E981E-8078-C147-ABBC-CAA516400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404" y="800633"/>
            <a:ext cx="4593596" cy="3542234"/>
          </a:xfrm>
          <a:prstGeom prst="rect">
            <a:avLst/>
          </a:prstGeom>
        </p:spPr>
      </p:pic>
    </p:spTree>
    <p:extLst>
      <p:ext uri="{BB962C8B-B14F-4D97-AF65-F5344CB8AC3E}">
        <p14:creationId xmlns:p14="http://schemas.microsoft.com/office/powerpoint/2010/main" val="305839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8A1B9-049E-F441-A24B-8176B00FD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1" y="2864150"/>
            <a:ext cx="1782462" cy="1058813"/>
          </a:xfrm>
          <a:prstGeom prst="rect">
            <a:avLst/>
          </a:prstGeom>
        </p:spPr>
      </p:pic>
      <p:pic>
        <p:nvPicPr>
          <p:cNvPr id="6" name="Picture 5">
            <a:extLst>
              <a:ext uri="{FF2B5EF4-FFF2-40B4-BE49-F238E27FC236}">
                <a16:creationId xmlns:a16="http://schemas.microsoft.com/office/drawing/2014/main" id="{D5C173CD-694A-984F-8C24-325AB1FDC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07" y="2864150"/>
            <a:ext cx="1782462" cy="1058813"/>
          </a:xfrm>
          <a:prstGeom prst="rect">
            <a:avLst/>
          </a:prstGeom>
        </p:spPr>
      </p:pic>
      <p:sp>
        <p:nvSpPr>
          <p:cNvPr id="7" name="Title 1">
            <a:extLst>
              <a:ext uri="{FF2B5EF4-FFF2-40B4-BE49-F238E27FC236}">
                <a16:creationId xmlns:a16="http://schemas.microsoft.com/office/drawing/2014/main" id="{913982C9-E7A1-F942-901B-2112738793FD}"/>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8" name="Picture 2" descr="Image result for ibm watson logo">
            <a:extLst>
              <a:ext uri="{FF2B5EF4-FFF2-40B4-BE49-F238E27FC236}">
                <a16:creationId xmlns:a16="http://schemas.microsoft.com/office/drawing/2014/main" id="{A5E1E6DA-BCA8-F04A-8E1E-96A73FC1A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0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8BE087-5084-684B-9B16-7048DB182FCE}"/>
              </a:ext>
            </a:extLst>
          </p:cNvPr>
          <p:cNvSpPr>
            <a:spLocks noGrp="1"/>
          </p:cNvSpPr>
          <p:nvPr>
            <p:ph type="sldNum" sz="quarter" idx="12"/>
          </p:nvPr>
        </p:nvSpPr>
        <p:spPr/>
        <p:txBody>
          <a:bodyPr/>
          <a:lstStyle/>
          <a:p>
            <a:fld id="{ED187111-942E-A842-BD90-2494608886BD}" type="slidenum">
              <a:rPr lang="en-US" smtClean="0"/>
              <a:t>2</a:t>
            </a:fld>
            <a:endParaRPr lang="en-US"/>
          </a:p>
        </p:txBody>
      </p:sp>
      <p:sp>
        <p:nvSpPr>
          <p:cNvPr id="5" name="Rectangle 4">
            <a:extLst>
              <a:ext uri="{FF2B5EF4-FFF2-40B4-BE49-F238E27FC236}">
                <a16:creationId xmlns:a16="http://schemas.microsoft.com/office/drawing/2014/main" id="{4252A3E4-D2B6-334E-AC1A-3260E73511C7}"/>
              </a:ext>
            </a:extLst>
          </p:cNvPr>
          <p:cNvSpPr/>
          <p:nvPr/>
        </p:nvSpPr>
        <p:spPr>
          <a:xfrm>
            <a:off x="4610762" y="1181322"/>
            <a:ext cx="4589412" cy="1375643"/>
          </a:xfrm>
          <a:prstGeom prst="rect">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B38E6D8A-CBDF-164F-9EAC-17D1338A9DCE}"/>
              </a:ext>
            </a:extLst>
          </p:cNvPr>
          <p:cNvSpPr/>
          <p:nvPr/>
        </p:nvSpPr>
        <p:spPr>
          <a:xfrm>
            <a:off x="4610762" y="2556173"/>
            <a:ext cx="4595865" cy="1351715"/>
          </a:xfrm>
          <a:prstGeom prst="rect">
            <a:avLst/>
          </a:prstGeom>
          <a:solidFill>
            <a:schemeClr val="accent5">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A109DE6E-80B8-E34C-97CB-D7C40F5FDD07}"/>
              </a:ext>
            </a:extLst>
          </p:cNvPr>
          <p:cNvSpPr/>
          <p:nvPr/>
        </p:nvSpPr>
        <p:spPr>
          <a:xfrm>
            <a:off x="4617215" y="3903833"/>
            <a:ext cx="4589412" cy="1351715"/>
          </a:xfrm>
          <a:prstGeom prst="rect">
            <a:avLst/>
          </a:prstGeom>
          <a:solidFill>
            <a:schemeClr val="accent5">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Rectangle 7">
            <a:extLst>
              <a:ext uri="{FF2B5EF4-FFF2-40B4-BE49-F238E27FC236}">
                <a16:creationId xmlns:a16="http://schemas.microsoft.com/office/drawing/2014/main" id="{A8103BBE-21B3-4745-BF9B-2B8743D3910F}"/>
              </a:ext>
            </a:extLst>
          </p:cNvPr>
          <p:cNvSpPr/>
          <p:nvPr/>
        </p:nvSpPr>
        <p:spPr>
          <a:xfrm>
            <a:off x="-96223" y="1181322"/>
            <a:ext cx="4706985" cy="1375643"/>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6FF21A60-E02A-A344-96EE-6B26844140C1}"/>
              </a:ext>
            </a:extLst>
          </p:cNvPr>
          <p:cNvSpPr/>
          <p:nvPr/>
        </p:nvSpPr>
        <p:spPr>
          <a:xfrm>
            <a:off x="-89771" y="2556173"/>
            <a:ext cx="4703759" cy="1351715"/>
          </a:xfrm>
          <a:prstGeom prst="rect">
            <a:avLst/>
          </a:prstGeom>
          <a:solidFill>
            <a:srgbClr val="7030A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43EBA37A-FAD0-6343-8E62-11504F6DA243}"/>
              </a:ext>
            </a:extLst>
          </p:cNvPr>
          <p:cNvSpPr/>
          <p:nvPr/>
        </p:nvSpPr>
        <p:spPr>
          <a:xfrm>
            <a:off x="-89771" y="3903833"/>
            <a:ext cx="4706983" cy="1351715"/>
          </a:xfrm>
          <a:prstGeom prst="rect">
            <a:avLst/>
          </a:prstGeom>
          <a:solidFill>
            <a:schemeClr val="bg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A700570-89D2-F346-9FCA-9B7EEA38DE8A}"/>
              </a:ext>
            </a:extLst>
          </p:cNvPr>
          <p:cNvSpPr/>
          <p:nvPr/>
        </p:nvSpPr>
        <p:spPr>
          <a:xfrm>
            <a:off x="1430638" y="2905458"/>
            <a:ext cx="1904027" cy="6463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
                <a:srgbClr val="585858"/>
              </a:buClr>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an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omni-channel experience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better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user engagement</a:t>
            </a:r>
          </a:p>
        </p:txBody>
      </p:sp>
      <p:sp>
        <p:nvSpPr>
          <p:cNvPr id="12" name="TextBox 19">
            <a:extLst>
              <a:ext uri="{FF2B5EF4-FFF2-40B4-BE49-F238E27FC236}">
                <a16:creationId xmlns:a16="http://schemas.microsoft.com/office/drawing/2014/main" id="{8FC73C85-B597-C34D-9C8D-9999C553E121}"/>
              </a:ext>
            </a:extLst>
          </p:cNvPr>
          <p:cNvSpPr txBox="1">
            <a:spLocks noChangeArrowheads="1"/>
          </p:cNvSpPr>
          <p:nvPr/>
        </p:nvSpPr>
        <p:spPr bwMode="auto">
          <a:xfrm>
            <a:off x="1419437" y="1536663"/>
            <a:ext cx="1908774" cy="623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t>
            </a: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natural language interactions </a:t>
            </a: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better serve your end-users</a:t>
            </a:r>
          </a:p>
        </p:txBody>
      </p:sp>
      <p:sp>
        <p:nvSpPr>
          <p:cNvPr id="13" name="TextBox 24">
            <a:extLst>
              <a:ext uri="{FF2B5EF4-FFF2-40B4-BE49-F238E27FC236}">
                <a16:creationId xmlns:a16="http://schemas.microsoft.com/office/drawing/2014/main" id="{58C5F6A8-E9D6-514B-9D01-264A7F031596}"/>
              </a:ext>
            </a:extLst>
          </p:cNvPr>
          <p:cNvSpPr txBox="1">
            <a:spLocks noChangeArrowheads="1"/>
          </p:cNvSpPr>
          <p:nvPr/>
        </p:nvSpPr>
        <p:spPr bwMode="auto">
          <a:xfrm>
            <a:off x="6229411" y="1536663"/>
            <a:ext cx="2514156" cy="623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Leverage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machine learning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approaches to improve</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the conversational model</a:t>
            </a:r>
          </a:p>
        </p:txBody>
      </p:sp>
      <p:pic>
        <p:nvPicPr>
          <p:cNvPr id="14" name="Picture 13">
            <a:extLst>
              <a:ext uri="{FF2B5EF4-FFF2-40B4-BE49-F238E27FC236}">
                <a16:creationId xmlns:a16="http://schemas.microsoft.com/office/drawing/2014/main" id="{38F79B87-8671-9C4E-B218-F28C8A34D433}"/>
              </a:ext>
            </a:extLst>
          </p:cNvPr>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5261376" y="1519346"/>
            <a:ext cx="710184" cy="710184"/>
          </a:xfrm>
          <a:prstGeom prst="rect">
            <a:avLst/>
          </a:prstGeom>
        </p:spPr>
      </p:pic>
      <p:pic>
        <p:nvPicPr>
          <p:cNvPr id="15" name="Picture 14">
            <a:extLst>
              <a:ext uri="{FF2B5EF4-FFF2-40B4-BE49-F238E27FC236}">
                <a16:creationId xmlns:a16="http://schemas.microsoft.com/office/drawing/2014/main" id="{391BC917-81B9-5644-B2D5-221459A99FB8}"/>
              </a:ext>
            </a:extLst>
          </p:cNvPr>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511695" y="1574481"/>
            <a:ext cx="710184" cy="710184"/>
          </a:xfrm>
          <a:prstGeom prst="rect">
            <a:avLst/>
          </a:prstGeom>
        </p:spPr>
      </p:pic>
      <p:pic>
        <p:nvPicPr>
          <p:cNvPr id="16" name="Picture 15">
            <a:extLst>
              <a:ext uri="{FF2B5EF4-FFF2-40B4-BE49-F238E27FC236}">
                <a16:creationId xmlns:a16="http://schemas.microsoft.com/office/drawing/2014/main" id="{B001ADFE-398B-3342-BB3F-7939F029A3D8}"/>
              </a:ext>
            </a:extLst>
          </p:cNvPr>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518414" y="2929203"/>
            <a:ext cx="710184" cy="710184"/>
          </a:xfrm>
          <a:prstGeom prst="rect">
            <a:avLst/>
          </a:prstGeom>
        </p:spPr>
      </p:pic>
      <p:sp>
        <p:nvSpPr>
          <p:cNvPr id="17" name="Text Placeholder 4">
            <a:extLst>
              <a:ext uri="{FF2B5EF4-FFF2-40B4-BE49-F238E27FC236}">
                <a16:creationId xmlns:a16="http://schemas.microsoft.com/office/drawing/2014/main" id="{792E5153-53CA-DD48-AC7A-43B6EE56A62D}"/>
              </a:ext>
            </a:extLst>
          </p:cNvPr>
          <p:cNvSpPr txBox="1">
            <a:spLocks/>
          </p:cNvSpPr>
          <p:nvPr/>
        </p:nvSpPr>
        <p:spPr>
          <a:xfrm>
            <a:off x="365597" y="149115"/>
            <a:ext cx="8377970" cy="1080967"/>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b="1" dirty="0">
                <a:solidFill>
                  <a:schemeClr val="tx2"/>
                </a:solidFill>
              </a:rPr>
              <a:t>IBM Watson Assistant</a:t>
            </a:r>
            <a:br>
              <a:rPr lang="en-US" sz="100" dirty="0">
                <a:solidFill>
                  <a:schemeClr val="tx2"/>
                </a:solidFill>
              </a:rPr>
            </a:br>
            <a:endParaRPr lang="en-US" sz="1200" dirty="0">
              <a:solidFill>
                <a:schemeClr val="tx2"/>
              </a:solidFill>
            </a:endParaRPr>
          </a:p>
        </p:txBody>
      </p:sp>
      <p:pic>
        <p:nvPicPr>
          <p:cNvPr id="18" name="Picture 17">
            <a:extLst>
              <a:ext uri="{FF2B5EF4-FFF2-40B4-BE49-F238E27FC236}">
                <a16:creationId xmlns:a16="http://schemas.microsoft.com/office/drawing/2014/main" id="{07BE92FF-B22D-B242-8098-6EE4EB45F3A4}"/>
              </a:ext>
            </a:extLst>
          </p:cNvPr>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538058" y="4199810"/>
            <a:ext cx="710184" cy="710184"/>
          </a:xfrm>
          <a:prstGeom prst="rect">
            <a:avLst/>
          </a:prstGeom>
        </p:spPr>
      </p:pic>
      <p:sp>
        <p:nvSpPr>
          <p:cNvPr id="19" name="TextBox 20">
            <a:extLst>
              <a:ext uri="{FF2B5EF4-FFF2-40B4-BE49-F238E27FC236}">
                <a16:creationId xmlns:a16="http://schemas.microsoft.com/office/drawing/2014/main" id="{629A5199-0166-3C4F-B46F-F0E6AF2814E8}"/>
              </a:ext>
            </a:extLst>
          </p:cNvPr>
          <p:cNvSpPr txBox="1">
            <a:spLocks noChangeArrowheads="1"/>
          </p:cNvSpPr>
          <p:nvPr/>
        </p:nvSpPr>
        <p:spPr bwMode="auto">
          <a:xfrm>
            <a:off x="1486822" y="4172334"/>
            <a:ext cx="1965573" cy="807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Walk users through business processes </a:t>
            </a:r>
            <a:b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like application forms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 resetting a password</a:t>
            </a:r>
          </a:p>
        </p:txBody>
      </p:sp>
      <p:sp>
        <p:nvSpPr>
          <p:cNvPr id="20" name="TextBox 21">
            <a:extLst>
              <a:ext uri="{FF2B5EF4-FFF2-40B4-BE49-F238E27FC236}">
                <a16:creationId xmlns:a16="http://schemas.microsoft.com/office/drawing/2014/main" id="{4D9493D4-805C-1A44-A88E-7E74ABE8FD67}"/>
              </a:ext>
            </a:extLst>
          </p:cNvPr>
          <p:cNvSpPr txBox="1">
            <a:spLocks noChangeArrowheads="1"/>
          </p:cNvSpPr>
          <p:nvPr/>
        </p:nvSpPr>
        <p:spPr bwMode="auto">
          <a:xfrm>
            <a:off x="6273294" y="2977451"/>
            <a:ext cx="2553955" cy="4385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Get started quickly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with pre-built content </a:t>
            </a:r>
          </a:p>
        </p:txBody>
      </p:sp>
      <p:grpSp>
        <p:nvGrpSpPr>
          <p:cNvPr id="21" name="Group 20">
            <a:extLst>
              <a:ext uri="{FF2B5EF4-FFF2-40B4-BE49-F238E27FC236}">
                <a16:creationId xmlns:a16="http://schemas.microsoft.com/office/drawing/2014/main" id="{7E53271E-7978-324F-AB3E-D3245330844B}"/>
              </a:ext>
            </a:extLst>
          </p:cNvPr>
          <p:cNvGrpSpPr/>
          <p:nvPr/>
        </p:nvGrpSpPr>
        <p:grpSpPr>
          <a:xfrm>
            <a:off x="5222173" y="2877211"/>
            <a:ext cx="710184" cy="710184"/>
            <a:chOff x="2907909" y="2718887"/>
            <a:chExt cx="710184" cy="710184"/>
          </a:xfrm>
        </p:grpSpPr>
        <p:pic>
          <p:nvPicPr>
            <p:cNvPr id="22" name="Picture 21">
              <a:extLst>
                <a:ext uri="{FF2B5EF4-FFF2-40B4-BE49-F238E27FC236}">
                  <a16:creationId xmlns:a16="http://schemas.microsoft.com/office/drawing/2014/main" id="{24C5554E-7679-9448-95B3-D8081EA22111}"/>
                </a:ext>
              </a:extLst>
            </p:cNvPr>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2907909" y="2718887"/>
              <a:ext cx="710184" cy="710184"/>
            </a:xfrm>
            <a:prstGeom prst="rect">
              <a:avLst/>
            </a:prstGeom>
          </p:spPr>
        </p:pic>
        <p:sp>
          <p:nvSpPr>
            <p:cNvPr id="23" name="Rectangle 22">
              <a:extLst>
                <a:ext uri="{FF2B5EF4-FFF2-40B4-BE49-F238E27FC236}">
                  <a16:creationId xmlns:a16="http://schemas.microsoft.com/office/drawing/2014/main" id="{C3F2BE4E-FEED-C645-95B6-96AF53FF5010}"/>
                </a:ext>
              </a:extLst>
            </p:cNvPr>
            <p:cNvSpPr/>
            <p:nvPr/>
          </p:nvSpPr>
          <p:spPr>
            <a:xfrm>
              <a:off x="3021170" y="2842274"/>
              <a:ext cx="500670" cy="494305"/>
            </a:xfrm>
            <a:prstGeom prst="rect">
              <a:avLst/>
            </a:prstGeom>
            <a:solidFill>
              <a:srgbClr val="000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latin typeface="IBM Plex Sans"/>
                <a:ea typeface="+mn-ea"/>
                <a:cs typeface="Arial"/>
              </a:endParaRPr>
            </a:p>
          </p:txBody>
        </p:sp>
        <p:pic>
          <p:nvPicPr>
            <p:cNvPr id="24" name="Picture 23">
              <a:extLst>
                <a:ext uri="{FF2B5EF4-FFF2-40B4-BE49-F238E27FC236}">
                  <a16:creationId xmlns:a16="http://schemas.microsoft.com/office/drawing/2014/main" id="{F919B75A-494F-6548-AF0D-EF7379D7CF7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66316" y="2842274"/>
              <a:ext cx="402371" cy="402371"/>
            </a:xfrm>
            <a:prstGeom prst="rect">
              <a:avLst/>
            </a:prstGeom>
          </p:spPr>
        </p:pic>
      </p:grpSp>
      <p:pic>
        <p:nvPicPr>
          <p:cNvPr id="25" name="Picture 24">
            <a:extLst>
              <a:ext uri="{FF2B5EF4-FFF2-40B4-BE49-F238E27FC236}">
                <a16:creationId xmlns:a16="http://schemas.microsoft.com/office/drawing/2014/main" id="{1C724F76-89C5-5F4D-A7E8-A0C479BE3EC4}"/>
              </a:ext>
            </a:extLst>
          </p:cNvPr>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5213481" y="4231268"/>
            <a:ext cx="710184" cy="710184"/>
          </a:xfrm>
          <a:prstGeom prst="rect">
            <a:avLst/>
          </a:prstGeom>
        </p:spPr>
      </p:pic>
      <p:sp>
        <p:nvSpPr>
          <p:cNvPr id="26" name="Rectangle 25">
            <a:extLst>
              <a:ext uri="{FF2B5EF4-FFF2-40B4-BE49-F238E27FC236}">
                <a16:creationId xmlns:a16="http://schemas.microsoft.com/office/drawing/2014/main" id="{3A235879-DD74-D548-9DEF-CCA2F3DE0077}"/>
              </a:ext>
            </a:extLst>
          </p:cNvPr>
          <p:cNvSpPr/>
          <p:nvPr/>
        </p:nvSpPr>
        <p:spPr>
          <a:xfrm>
            <a:off x="6287733" y="4295065"/>
            <a:ext cx="2370894" cy="646331"/>
          </a:xfrm>
          <a:prstGeom prst="rect">
            <a:avLst/>
          </a:prstGeom>
        </p:spPr>
        <p:txBody>
          <a:bodyPr wrap="square">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Scale</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from a simple chatbot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supporting millions of conversations in one solution</a:t>
            </a:r>
            <a:endPar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55419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5CEBA2-53CA-3144-844C-46F4D725511A}"/>
              </a:ext>
            </a:extLst>
          </p:cNvPr>
          <p:cNvSpPr>
            <a:spLocks noGrp="1"/>
          </p:cNvSpPr>
          <p:nvPr>
            <p:ph type="sldNum" sz="quarter" idx="12"/>
          </p:nvPr>
        </p:nvSpPr>
        <p:spPr/>
        <p:txBody>
          <a:bodyPr/>
          <a:lstStyle/>
          <a:p>
            <a:fld id="{ED187111-942E-A842-BD90-2494608886BD}" type="slidenum">
              <a:rPr lang="en-US" smtClean="0"/>
              <a:t>3</a:t>
            </a:fld>
            <a:endParaRPr lang="en-US"/>
          </a:p>
        </p:txBody>
      </p:sp>
      <p:sp>
        <p:nvSpPr>
          <p:cNvPr id="5" name="Rectangle 4">
            <a:extLst>
              <a:ext uri="{FF2B5EF4-FFF2-40B4-BE49-F238E27FC236}">
                <a16:creationId xmlns:a16="http://schemas.microsoft.com/office/drawing/2014/main" id="{394C5282-3995-234E-9C3B-53D73A7E10C1}"/>
              </a:ext>
            </a:extLst>
          </p:cNvPr>
          <p:cNvSpPr/>
          <p:nvPr/>
        </p:nvSpPr>
        <p:spPr>
          <a:xfrm>
            <a:off x="1" y="0"/>
            <a:ext cx="2689412" cy="623944"/>
          </a:xfrm>
          <a:prstGeom prst="rect">
            <a:avLst/>
          </a:prstGeom>
          <a:solidFill>
            <a:srgbClr val="7C7C7C"/>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DF10E4D4-786A-9845-A434-AECFF9A35339}"/>
              </a:ext>
            </a:extLst>
          </p:cNvPr>
          <p:cNvSpPr/>
          <p:nvPr/>
        </p:nvSpPr>
        <p:spPr>
          <a:xfrm>
            <a:off x="0" y="623944"/>
            <a:ext cx="2689412" cy="3098202"/>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TextBox 6">
            <a:extLst>
              <a:ext uri="{FF2B5EF4-FFF2-40B4-BE49-F238E27FC236}">
                <a16:creationId xmlns:a16="http://schemas.microsoft.com/office/drawing/2014/main" id="{A870335D-67CF-6A47-A82D-2236A5EFA6E1}"/>
              </a:ext>
            </a:extLst>
          </p:cNvPr>
          <p:cNvSpPr txBox="1"/>
          <p:nvPr/>
        </p:nvSpPr>
        <p:spPr>
          <a:xfrm>
            <a:off x="327696" y="935914"/>
            <a:ext cx="1904102" cy="246221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For more than 34 years, software giant Autodesk sold its popular 3D design, engineering and entertainment software under perpetual desktop licensing agreements. However, the way customers wanted to buy and access products changed.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Recognizing that shifting to a subscription business model requires real-time customer service and support.  Autodesk developed a virtual agent interact with customers and improve their experiences</a:t>
            </a:r>
          </a:p>
        </p:txBody>
      </p:sp>
      <p:sp>
        <p:nvSpPr>
          <p:cNvPr id="8" name="Rectangle 7">
            <a:extLst>
              <a:ext uri="{FF2B5EF4-FFF2-40B4-BE49-F238E27FC236}">
                <a16:creationId xmlns:a16="http://schemas.microsoft.com/office/drawing/2014/main" id="{ABB2CBBD-B6D4-9141-9CCC-5FA3D7BCDE11}"/>
              </a:ext>
            </a:extLst>
          </p:cNvPr>
          <p:cNvSpPr/>
          <p:nvPr/>
        </p:nvSpPr>
        <p:spPr>
          <a:xfrm>
            <a:off x="0" y="3722146"/>
            <a:ext cx="2689412" cy="1421354"/>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30AD">
                  <a:lumMod val="50000"/>
                </a:srgbClr>
              </a:solidFill>
              <a:effectLst/>
              <a:uLnTx/>
              <a:uFillTx/>
              <a:latin typeface="Arial"/>
              <a:ea typeface="+mn-ea"/>
              <a:cs typeface="Arial"/>
            </a:endParaRPr>
          </a:p>
        </p:txBody>
      </p:sp>
      <p:sp>
        <p:nvSpPr>
          <p:cNvPr id="9" name="TextBox 24">
            <a:extLst>
              <a:ext uri="{FF2B5EF4-FFF2-40B4-BE49-F238E27FC236}">
                <a16:creationId xmlns:a16="http://schemas.microsoft.com/office/drawing/2014/main" id="{C349959F-22B4-B246-8D8B-6F508D8393EF}"/>
              </a:ext>
            </a:extLst>
          </p:cNvPr>
          <p:cNvSpPr txBox="1">
            <a:spLocks noChangeArrowheads="1"/>
          </p:cNvSpPr>
          <p:nvPr/>
        </p:nvSpPr>
        <p:spPr bwMode="auto">
          <a:xfrm>
            <a:off x="3019446" y="142891"/>
            <a:ext cx="1170302"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99%</a:t>
            </a:r>
          </a:p>
        </p:txBody>
      </p:sp>
      <p:sp>
        <p:nvSpPr>
          <p:cNvPr id="10" name="Rectangle 9">
            <a:extLst>
              <a:ext uri="{FF2B5EF4-FFF2-40B4-BE49-F238E27FC236}">
                <a16:creationId xmlns:a16="http://schemas.microsoft.com/office/drawing/2014/main" id="{BD1BBE00-2F07-F848-BB12-A434C108AB1B}"/>
              </a:ext>
            </a:extLst>
          </p:cNvPr>
          <p:cNvSpPr/>
          <p:nvPr/>
        </p:nvSpPr>
        <p:spPr>
          <a:xfrm>
            <a:off x="4239477" y="214030"/>
            <a:ext cx="4886660"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improvement in customer response times for Autodesk by implementing Watson</a:t>
            </a:r>
            <a:endParaRPr kumimoji="0" lang="en-US" sz="1000" b="1" i="0" u="sng"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 name="TextBox 24">
            <a:extLst>
              <a:ext uri="{FF2B5EF4-FFF2-40B4-BE49-F238E27FC236}">
                <a16:creationId xmlns:a16="http://schemas.microsoft.com/office/drawing/2014/main" id="{08AB8A46-DE0E-7248-8118-AF49A5B89AA7}"/>
              </a:ext>
            </a:extLst>
          </p:cNvPr>
          <p:cNvSpPr txBox="1">
            <a:spLocks noChangeArrowheads="1"/>
          </p:cNvSpPr>
          <p:nvPr/>
        </p:nvSpPr>
        <p:spPr bwMode="auto">
          <a:xfrm>
            <a:off x="3019445" y="706215"/>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min</a:t>
            </a:r>
          </a:p>
        </p:txBody>
      </p:sp>
      <p:sp>
        <p:nvSpPr>
          <p:cNvPr id="12" name="Rectangle 11">
            <a:extLst>
              <a:ext uri="{FF2B5EF4-FFF2-40B4-BE49-F238E27FC236}">
                <a16:creationId xmlns:a16="http://schemas.microsoft.com/office/drawing/2014/main" id="{4939E049-3C8E-CE4C-ABC9-77D7349FFE0C}"/>
              </a:ext>
            </a:extLst>
          </p:cNvPr>
          <p:cNvSpPr/>
          <p:nvPr/>
        </p:nvSpPr>
        <p:spPr>
          <a:xfrm>
            <a:off x="4239477" y="723564"/>
            <a:ext cx="4649997" cy="461665"/>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 resolve cases as opposed to a day and a half. And the only reason it takes five to 10 is because that’s how long a customer needs to type in or find a specific information, such as matching a serial number to an entitlement or contract</a:t>
            </a:r>
          </a:p>
        </p:txBody>
      </p:sp>
      <p:sp>
        <p:nvSpPr>
          <p:cNvPr id="13" name="TextBox 12">
            <a:extLst>
              <a:ext uri="{FF2B5EF4-FFF2-40B4-BE49-F238E27FC236}">
                <a16:creationId xmlns:a16="http://schemas.microsoft.com/office/drawing/2014/main" id="{9744D72E-9B10-3941-B2E3-4228DA77EA69}"/>
              </a:ext>
            </a:extLst>
          </p:cNvPr>
          <p:cNvSpPr txBox="1">
            <a:spLocks noChangeArrowheads="1"/>
          </p:cNvSpPr>
          <p:nvPr/>
        </p:nvSpPr>
        <p:spPr bwMode="auto">
          <a:xfrm>
            <a:off x="3019445" y="1469189"/>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100,000</a:t>
            </a:r>
          </a:p>
        </p:txBody>
      </p:sp>
      <p:sp>
        <p:nvSpPr>
          <p:cNvPr id="14" name="Rectangle 13">
            <a:extLst>
              <a:ext uri="{FF2B5EF4-FFF2-40B4-BE49-F238E27FC236}">
                <a16:creationId xmlns:a16="http://schemas.microsoft.com/office/drawing/2014/main" id="{062C78ED-DF1D-1448-953F-85B75C3D472B}"/>
              </a:ext>
            </a:extLst>
          </p:cNvPr>
          <p:cNvSpPr/>
          <p:nvPr/>
        </p:nvSpPr>
        <p:spPr>
          <a:xfrm>
            <a:off x="4249102" y="1529570"/>
            <a:ext cx="4875902"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supported per month, easing the burden on call center staff</a:t>
            </a:r>
          </a:p>
        </p:txBody>
      </p:sp>
      <p:sp>
        <p:nvSpPr>
          <p:cNvPr id="15" name="TextBox 14">
            <a:extLst>
              <a:ext uri="{FF2B5EF4-FFF2-40B4-BE49-F238E27FC236}">
                <a16:creationId xmlns:a16="http://schemas.microsoft.com/office/drawing/2014/main" id="{C4012480-5B38-2C45-9821-9632C7E9F677}"/>
              </a:ext>
            </a:extLst>
          </p:cNvPr>
          <p:cNvSpPr txBox="1">
            <a:spLocks noChangeArrowheads="1"/>
          </p:cNvSpPr>
          <p:nvPr/>
        </p:nvSpPr>
        <p:spPr bwMode="auto">
          <a:xfrm>
            <a:off x="3019445" y="2261048"/>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14</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a:t>
            </a:r>
          </a:p>
        </p:txBody>
      </p:sp>
      <p:sp>
        <p:nvSpPr>
          <p:cNvPr id="16" name="Rectangle 15">
            <a:extLst>
              <a:ext uri="{FF2B5EF4-FFF2-40B4-BE49-F238E27FC236}">
                <a16:creationId xmlns:a16="http://schemas.microsoft.com/office/drawing/2014/main" id="{C5FEE641-51E3-CD45-AD06-7E90AE53E17F}"/>
              </a:ext>
            </a:extLst>
          </p:cNvPr>
          <p:cNvSpPr/>
          <p:nvPr/>
        </p:nvSpPr>
        <p:spPr>
          <a:xfrm>
            <a:off x="4239478" y="2312056"/>
            <a:ext cx="4693022"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total sentences analyzed for keywords, entities, phrases, clusters, and other speech and language patterns</a:t>
            </a:r>
          </a:p>
        </p:txBody>
      </p:sp>
      <p:sp>
        <p:nvSpPr>
          <p:cNvPr id="17" name="TextBox 16">
            <a:extLst>
              <a:ext uri="{FF2B5EF4-FFF2-40B4-BE49-F238E27FC236}">
                <a16:creationId xmlns:a16="http://schemas.microsoft.com/office/drawing/2014/main" id="{E9DAE982-8408-6946-899A-CCA977DCC856}"/>
              </a:ext>
            </a:extLst>
          </p:cNvPr>
          <p:cNvSpPr txBox="1">
            <a:spLocks noChangeArrowheads="1"/>
          </p:cNvSpPr>
          <p:nvPr/>
        </p:nvSpPr>
        <p:spPr bwMode="auto">
          <a:xfrm>
            <a:off x="3019445" y="3064909"/>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60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cases</a:t>
            </a:r>
            <a:endPar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1697E90E-2C76-574C-BB76-37FA14F2CE9E}"/>
              </a:ext>
            </a:extLst>
          </p:cNvPr>
          <p:cNvSpPr/>
          <p:nvPr/>
        </p:nvSpPr>
        <p:spPr>
          <a:xfrm>
            <a:off x="4239477" y="3090350"/>
            <a:ext cx="4693027"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recognized distinct use cases to quickly resolve easy requests so that agents </a:t>
            </a:r>
            <a:b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can focus on helping customers with complex issues</a:t>
            </a:r>
          </a:p>
        </p:txBody>
      </p:sp>
      <p:sp>
        <p:nvSpPr>
          <p:cNvPr id="19" name="TextBox 18">
            <a:extLst>
              <a:ext uri="{FF2B5EF4-FFF2-40B4-BE49-F238E27FC236}">
                <a16:creationId xmlns:a16="http://schemas.microsoft.com/office/drawing/2014/main" id="{789C837D-6F1D-BB45-80F6-8EF96FA81929}"/>
              </a:ext>
            </a:extLst>
          </p:cNvPr>
          <p:cNvSpPr txBox="1">
            <a:spLocks noChangeArrowheads="1"/>
          </p:cNvSpPr>
          <p:nvPr/>
        </p:nvSpPr>
        <p:spPr bwMode="auto">
          <a:xfrm>
            <a:off x="3019445" y="383654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5.4</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mins</a:t>
            </a:r>
            <a:endPar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0" name="Rectangle 19">
            <a:extLst>
              <a:ext uri="{FF2B5EF4-FFF2-40B4-BE49-F238E27FC236}">
                <a16:creationId xmlns:a16="http://schemas.microsoft.com/office/drawing/2014/main" id="{8B093208-BF90-3346-B1E2-300AEFFE224C}"/>
              </a:ext>
            </a:extLst>
          </p:cNvPr>
          <p:cNvSpPr/>
          <p:nvPr/>
        </p:nvSpPr>
        <p:spPr>
          <a:xfrm>
            <a:off x="4239477" y="3894258"/>
            <a:ext cx="4477875"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of resolution time for most inquiries, drastically down from 1.5 days</a:t>
            </a:r>
          </a:p>
        </p:txBody>
      </p:sp>
      <p:cxnSp>
        <p:nvCxnSpPr>
          <p:cNvPr id="21" name="Straight Connector 20">
            <a:extLst>
              <a:ext uri="{FF2B5EF4-FFF2-40B4-BE49-F238E27FC236}">
                <a16:creationId xmlns:a16="http://schemas.microsoft.com/office/drawing/2014/main" id="{4973E71D-00FB-C34C-9341-567E6849E841}"/>
              </a:ext>
            </a:extLst>
          </p:cNvPr>
          <p:cNvCxnSpPr>
            <a:cxnSpLocks/>
          </p:cNvCxnSpPr>
          <p:nvPr/>
        </p:nvCxnSpPr>
        <p:spPr>
          <a:xfrm>
            <a:off x="2875846" y="613183"/>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59665-64A7-144D-A098-644F1D0AF6DB}"/>
              </a:ext>
            </a:extLst>
          </p:cNvPr>
          <p:cNvCxnSpPr>
            <a:cxnSpLocks/>
          </p:cNvCxnSpPr>
          <p:nvPr/>
        </p:nvCxnSpPr>
        <p:spPr>
          <a:xfrm>
            <a:off x="2875846" y="1393734"/>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87AE78-1ECA-3741-B046-A5031D8B663C}"/>
              </a:ext>
            </a:extLst>
          </p:cNvPr>
          <p:cNvCxnSpPr>
            <a:cxnSpLocks/>
          </p:cNvCxnSpPr>
          <p:nvPr/>
        </p:nvCxnSpPr>
        <p:spPr>
          <a:xfrm>
            <a:off x="2875846" y="2174285"/>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A3A5CA-12F9-8942-8C04-A810CA1C45F0}"/>
              </a:ext>
            </a:extLst>
          </p:cNvPr>
          <p:cNvCxnSpPr>
            <a:cxnSpLocks/>
          </p:cNvCxnSpPr>
          <p:nvPr/>
        </p:nvCxnSpPr>
        <p:spPr>
          <a:xfrm>
            <a:off x="2875846" y="29548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B417B-CAA8-034C-93AB-ED368512B21D}"/>
              </a:ext>
            </a:extLst>
          </p:cNvPr>
          <p:cNvCxnSpPr>
            <a:cxnSpLocks/>
          </p:cNvCxnSpPr>
          <p:nvPr/>
        </p:nvCxnSpPr>
        <p:spPr>
          <a:xfrm>
            <a:off x="2875846" y="3735387"/>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D1C327-A4A9-9940-B766-365D01FBCAD7}"/>
              </a:ext>
            </a:extLst>
          </p:cNvPr>
          <p:cNvCxnSpPr>
            <a:cxnSpLocks/>
          </p:cNvCxnSpPr>
          <p:nvPr/>
        </p:nvCxnSpPr>
        <p:spPr>
          <a:xfrm>
            <a:off x="2875846" y="45159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3C5FEB5-FF31-514A-A121-A5B718147D61}"/>
              </a:ext>
            </a:extLst>
          </p:cNvPr>
          <p:cNvSpPr txBox="1">
            <a:spLocks noChangeArrowheads="1"/>
          </p:cNvSpPr>
          <p:nvPr/>
        </p:nvSpPr>
        <p:spPr bwMode="auto">
          <a:xfrm>
            <a:off x="3019445" y="460449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err="1">
                <a:ln>
                  <a:noFill/>
                </a:ln>
                <a:solidFill>
                  <a:srgbClr val="0F6DFF"/>
                </a:solidFill>
                <a:effectLst/>
                <a:uLnTx/>
                <a:uFillTx/>
                <a:latin typeface="IBM Plex Sans" charset="0"/>
                <a:ea typeface="IBM Plex Sans" charset="0"/>
                <a:cs typeface="IBM Plex Sans" charset="0"/>
              </a:rPr>
              <a:t>pt</a:t>
            </a:r>
            <a:endPar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8" name="Rectangle 27">
            <a:extLst>
              <a:ext uri="{FF2B5EF4-FFF2-40B4-BE49-F238E27FC236}">
                <a16:creationId xmlns:a16="http://schemas.microsoft.com/office/drawing/2014/main" id="{7B0AC887-5559-5A40-BE53-DE0FA7BFFAA1}"/>
              </a:ext>
            </a:extLst>
          </p:cNvPr>
          <p:cNvSpPr/>
          <p:nvPr/>
        </p:nvSpPr>
        <p:spPr>
          <a:xfrm>
            <a:off x="4239478" y="4621843"/>
            <a:ext cx="4344084" cy="30762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increase in customer satisfaction levels because customers don’t have to wait as long to have their questions answered</a:t>
            </a:r>
          </a:p>
        </p:txBody>
      </p:sp>
      <p:sp>
        <p:nvSpPr>
          <p:cNvPr id="29" name="TextBox 28">
            <a:extLst>
              <a:ext uri="{FF2B5EF4-FFF2-40B4-BE49-F238E27FC236}">
                <a16:creationId xmlns:a16="http://schemas.microsoft.com/office/drawing/2014/main" id="{96D68E61-52AA-9A4D-9EB5-19EA09A55C64}"/>
              </a:ext>
            </a:extLst>
          </p:cNvPr>
          <p:cNvSpPr txBox="1">
            <a:spLocks noChangeArrowheads="1"/>
          </p:cNvSpPr>
          <p:nvPr/>
        </p:nvSpPr>
        <p:spPr bwMode="auto">
          <a:xfrm>
            <a:off x="3019445" y="1780822"/>
            <a:ext cx="1342425" cy="184666"/>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conversations</a:t>
            </a:r>
          </a:p>
        </p:txBody>
      </p:sp>
      <p:pic>
        <p:nvPicPr>
          <p:cNvPr id="30" name="Picture 29">
            <a:extLst>
              <a:ext uri="{FF2B5EF4-FFF2-40B4-BE49-F238E27FC236}">
                <a16:creationId xmlns:a16="http://schemas.microsoft.com/office/drawing/2014/main" id="{50CE556F-5C9D-7E46-8371-6D73EB42B2AC}"/>
              </a:ext>
            </a:extLst>
          </p:cNvPr>
          <p:cNvPicPr>
            <a:picLocks noChangeAspect="1"/>
          </p:cNvPicPr>
          <p:nvPr/>
        </p:nvPicPr>
        <p:blipFill rotWithShape="1">
          <a:blip r:embed="rId3"/>
          <a:srcRect t="31357" b="35046"/>
          <a:stretch/>
        </p:blipFill>
        <p:spPr>
          <a:xfrm>
            <a:off x="370105" y="132658"/>
            <a:ext cx="1949202" cy="358628"/>
          </a:xfrm>
          <a:prstGeom prst="rect">
            <a:avLst/>
          </a:prstGeom>
        </p:spPr>
      </p:pic>
      <p:cxnSp>
        <p:nvCxnSpPr>
          <p:cNvPr id="31" name="Straight Connector 30">
            <a:extLst>
              <a:ext uri="{FF2B5EF4-FFF2-40B4-BE49-F238E27FC236}">
                <a16:creationId xmlns:a16="http://schemas.microsoft.com/office/drawing/2014/main" id="{05715F8A-1F59-CE46-B608-7383FA2A4E5D}"/>
              </a:ext>
            </a:extLst>
          </p:cNvPr>
          <p:cNvCxnSpPr>
            <a:cxnSpLocks/>
          </p:cNvCxnSpPr>
          <p:nvPr/>
        </p:nvCxnSpPr>
        <p:spPr>
          <a:xfrm>
            <a:off x="0" y="619760"/>
            <a:ext cx="2763520" cy="0"/>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593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FF859B-6A7D-344C-9B8A-52A425D33690}"/>
              </a:ext>
            </a:extLst>
          </p:cNvPr>
          <p:cNvSpPr/>
          <p:nvPr/>
        </p:nvSpPr>
        <p:spPr>
          <a:xfrm>
            <a:off x="0" y="1097625"/>
            <a:ext cx="9144000" cy="4045875"/>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Slide Number Placeholder 3">
            <a:extLst>
              <a:ext uri="{FF2B5EF4-FFF2-40B4-BE49-F238E27FC236}">
                <a16:creationId xmlns:a16="http://schemas.microsoft.com/office/drawing/2014/main" id="{F22E3727-AC86-D944-AEA2-7A08A8B28143}"/>
              </a:ext>
            </a:extLst>
          </p:cNvPr>
          <p:cNvSpPr>
            <a:spLocks noGrp="1"/>
          </p:cNvSpPr>
          <p:nvPr>
            <p:ph type="sldNum" sz="quarter" idx="12"/>
          </p:nvPr>
        </p:nvSpPr>
        <p:spPr/>
        <p:txBody>
          <a:bodyPr/>
          <a:lstStyle/>
          <a:p>
            <a:fld id="{ED187111-942E-A842-BD90-2494608886BD}" type="slidenum">
              <a:rPr lang="en-US" smtClean="0"/>
              <a:t>4</a:t>
            </a:fld>
            <a:endParaRPr lang="en-US"/>
          </a:p>
        </p:txBody>
      </p:sp>
      <p:sp>
        <p:nvSpPr>
          <p:cNvPr id="5" name="Rectangle 4">
            <a:extLst>
              <a:ext uri="{FF2B5EF4-FFF2-40B4-BE49-F238E27FC236}">
                <a16:creationId xmlns:a16="http://schemas.microsoft.com/office/drawing/2014/main" id="{9A16BFCF-10E6-4D47-B236-4EF7AF325DD9}"/>
              </a:ext>
            </a:extLst>
          </p:cNvPr>
          <p:cNvSpPr/>
          <p:nvPr/>
        </p:nvSpPr>
        <p:spPr>
          <a:xfrm>
            <a:off x="0" y="0"/>
            <a:ext cx="9144000" cy="1078165"/>
          </a:xfrm>
          <a:prstGeom prst="rect">
            <a:avLst/>
          </a:prstGeom>
          <a:solidFill>
            <a:schemeClr val="bg2"/>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tx2"/>
              </a:solidFill>
              <a:effectLst/>
              <a:uLnTx/>
              <a:uFillTx/>
              <a:latin typeface="Arial"/>
              <a:ea typeface="+mn-ea"/>
              <a:cs typeface="Arial"/>
            </a:endParaRPr>
          </a:p>
        </p:txBody>
      </p:sp>
      <p:sp>
        <p:nvSpPr>
          <p:cNvPr id="6" name="Rectangle 5">
            <a:extLst>
              <a:ext uri="{FF2B5EF4-FFF2-40B4-BE49-F238E27FC236}">
                <a16:creationId xmlns:a16="http://schemas.microsoft.com/office/drawing/2014/main" id="{0785D61B-5060-D949-8E7A-ABC78B32D673}"/>
              </a:ext>
            </a:extLst>
          </p:cNvPr>
          <p:cNvSpPr/>
          <p:nvPr/>
        </p:nvSpPr>
        <p:spPr>
          <a:xfrm>
            <a:off x="304799" y="1381425"/>
            <a:ext cx="3276599"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Scalable solution</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An enterprise can go from a single user to supporting millions of conversations across its organisation with a single solution.</a:t>
            </a:r>
          </a:p>
        </p:txBody>
      </p:sp>
      <p:sp>
        <p:nvSpPr>
          <p:cNvPr id="7" name="Rectangle 6">
            <a:extLst>
              <a:ext uri="{FF2B5EF4-FFF2-40B4-BE49-F238E27FC236}">
                <a16:creationId xmlns:a16="http://schemas.microsoft.com/office/drawing/2014/main" id="{EC124E57-4FFD-0C4F-807A-08C0E1D63D01}"/>
              </a:ext>
            </a:extLst>
          </p:cNvPr>
          <p:cNvSpPr/>
          <p:nvPr/>
        </p:nvSpPr>
        <p:spPr>
          <a:xfrm>
            <a:off x="304799"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Data Control</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Clients maintain control and ownership of their data. </a:t>
            </a:r>
            <a:b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chemeClr val="bg1"/>
                </a:solidFill>
                <a:effectLst/>
                <a:uLnTx/>
                <a:uFillTx/>
                <a:latin typeface="IBM Plex Sans"/>
              </a:rPr>
              <a:t>IBM will not share unique insights derived from clients </a:t>
            </a:r>
            <a:br>
              <a:rPr kumimoji="0" lang="en-US" sz="1200" b="0" i="0" u="none" strike="noStrike" kern="1200" cap="none" spc="0" normalizeH="0" baseline="0" noProof="0" dirty="0">
                <a:ln>
                  <a:noFill/>
                </a:ln>
                <a:solidFill>
                  <a:schemeClr val="bg1"/>
                </a:solidFill>
                <a:effectLst/>
                <a:uLnTx/>
                <a:uFillTx/>
                <a:latin typeface="IBM Plex Sans"/>
              </a:rPr>
            </a:br>
            <a:r>
              <a:rPr kumimoji="0" lang="en-US" sz="1200" b="0" i="0" u="none" strike="noStrike" kern="1200" cap="none" spc="0" normalizeH="0" baseline="0" noProof="0" dirty="0">
                <a:ln>
                  <a:noFill/>
                </a:ln>
                <a:solidFill>
                  <a:schemeClr val="bg1"/>
                </a:solidFill>
                <a:effectLst/>
                <a:uLnTx/>
                <a:uFillTx/>
                <a:latin typeface="IBM Plex Sans"/>
              </a:rPr>
              <a:t>data without client’s agreement.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CDBFC3C1-4823-914C-9655-08F148C7861E}"/>
              </a:ext>
            </a:extLst>
          </p:cNvPr>
          <p:cNvSpPr/>
          <p:nvPr/>
        </p:nvSpPr>
        <p:spPr>
          <a:xfrm>
            <a:off x="4854091" y="1381425"/>
            <a:ext cx="3680360" cy="923330"/>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Simplified tooling </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Allows collaboration between business users and developers to build out conversational solutions and advanced dialog flows, without needing to be an expert in Machine Learning. </a:t>
            </a:r>
          </a:p>
        </p:txBody>
      </p:sp>
      <p:sp>
        <p:nvSpPr>
          <p:cNvPr id="9" name="Rectangle 8">
            <a:extLst>
              <a:ext uri="{FF2B5EF4-FFF2-40B4-BE49-F238E27FC236}">
                <a16:creationId xmlns:a16="http://schemas.microsoft.com/office/drawing/2014/main" id="{5A4CA2EA-9962-BE42-B78F-8C9A7F230BD5}"/>
              </a:ext>
            </a:extLst>
          </p:cNvPr>
          <p:cNvSpPr/>
          <p:nvPr/>
        </p:nvSpPr>
        <p:spPr>
          <a:xfrm>
            <a:off x="4854091" y="2706860"/>
            <a:ext cx="3200400" cy="369332"/>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Deep industry expertise and partnerships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e.g., health, banking, automotive, retail</a:t>
            </a:r>
          </a:p>
        </p:txBody>
      </p:sp>
      <p:sp>
        <p:nvSpPr>
          <p:cNvPr id="10" name="Rectangle 9">
            <a:extLst>
              <a:ext uri="{FF2B5EF4-FFF2-40B4-BE49-F238E27FC236}">
                <a16:creationId xmlns:a16="http://schemas.microsoft.com/office/drawing/2014/main" id="{C8A5EBA9-7BD6-1D47-AC50-7F72A8BB1D88}"/>
              </a:ext>
            </a:extLst>
          </p:cNvPr>
          <p:cNvSpPr/>
          <p:nvPr/>
        </p:nvSpPr>
        <p:spPr>
          <a:xfrm>
            <a:off x="304800" y="2700635"/>
            <a:ext cx="3424052"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Security</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Provide enterprise-grade security and support, such as data isolation, end to end encryption, and support for non-regulated PII data.</a:t>
            </a:r>
          </a:p>
        </p:txBody>
      </p:sp>
      <p:cxnSp>
        <p:nvCxnSpPr>
          <p:cNvPr id="11" name="Straight Connector 10">
            <a:extLst>
              <a:ext uri="{FF2B5EF4-FFF2-40B4-BE49-F238E27FC236}">
                <a16:creationId xmlns:a16="http://schemas.microsoft.com/office/drawing/2014/main" id="{965002B1-2A70-854A-94EA-68BD3CF8946A}"/>
              </a:ext>
            </a:extLst>
          </p:cNvPr>
          <p:cNvCxnSpPr>
            <a:cxnSpLocks/>
          </p:cNvCxnSpPr>
          <p:nvPr/>
        </p:nvCxnSpPr>
        <p:spPr>
          <a:xfrm>
            <a:off x="304800" y="2492728"/>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B08AE0-E0F0-984D-AD40-D731911A5DD0}"/>
              </a:ext>
            </a:extLst>
          </p:cNvPr>
          <p:cNvCxnSpPr/>
          <p:nvPr/>
        </p:nvCxnSpPr>
        <p:spPr>
          <a:xfrm>
            <a:off x="304800"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BDE97E-BD26-6949-9554-70AD6CB85C67}"/>
              </a:ext>
            </a:extLst>
          </p:cNvPr>
          <p:cNvCxnSpPr>
            <a:cxnSpLocks/>
          </p:cNvCxnSpPr>
          <p:nvPr/>
        </p:nvCxnSpPr>
        <p:spPr>
          <a:xfrm>
            <a:off x="4854091" y="2492728"/>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66098F-C6DF-B140-AC43-82B17E89A98F}"/>
              </a:ext>
            </a:extLst>
          </p:cNvPr>
          <p:cNvSpPr txBox="1">
            <a:spLocks/>
          </p:cNvSpPr>
          <p:nvPr/>
        </p:nvSpPr>
        <p:spPr bwMode="auto">
          <a:xfrm>
            <a:off x="226543" y="292860"/>
            <a:ext cx="573882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marL="0" marR="0" lvl="0" indent="0" algn="l" defTabSz="8128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IBM Plex Sans" charset="0"/>
                <a:ea typeface="IBM Plex Sans" charset="0"/>
                <a:cs typeface="IBM Plex Sans" charset="0"/>
              </a:rPr>
              <a:t>Why IBM Watson Assistant?</a:t>
            </a:r>
          </a:p>
        </p:txBody>
      </p:sp>
      <p:sp>
        <p:nvSpPr>
          <p:cNvPr id="15" name="Rectangle 14">
            <a:extLst>
              <a:ext uri="{FF2B5EF4-FFF2-40B4-BE49-F238E27FC236}">
                <a16:creationId xmlns:a16="http://schemas.microsoft.com/office/drawing/2014/main" id="{D2581F90-03C8-9A43-A14D-E0BC77E22BB2}"/>
              </a:ext>
            </a:extLst>
          </p:cNvPr>
          <p:cNvSpPr/>
          <p:nvPr/>
        </p:nvSpPr>
        <p:spPr>
          <a:xfrm>
            <a:off x="4854091"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IBM Cloud Private: On-premises plan</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One of the only vendors in the market that allows you to deploy and run a virtual assistant on your own infrastructure, behind your firewall. </a:t>
            </a:r>
          </a:p>
        </p:txBody>
      </p:sp>
      <p:cxnSp>
        <p:nvCxnSpPr>
          <p:cNvPr id="16" name="Straight Connector 15">
            <a:extLst>
              <a:ext uri="{FF2B5EF4-FFF2-40B4-BE49-F238E27FC236}">
                <a16:creationId xmlns:a16="http://schemas.microsoft.com/office/drawing/2014/main" id="{BD2D9A63-D762-8647-AC46-CE847D55F749}"/>
              </a:ext>
            </a:extLst>
          </p:cNvPr>
          <p:cNvCxnSpPr/>
          <p:nvPr/>
        </p:nvCxnSpPr>
        <p:spPr>
          <a:xfrm>
            <a:off x="4854092"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75664"/>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Workshop Objective</a:t>
            </a:r>
            <a:endParaRPr lang="en-US" sz="3600" dirty="0">
              <a:solidFill>
                <a:schemeClr val="tx2"/>
              </a:solidFill>
              <a:latin typeface="IBM Plex Sans" panose="020B0503050203000203" pitchFamily="34" charset="77"/>
            </a:endParaRPr>
          </a:p>
        </p:txBody>
      </p:sp>
      <p:sp>
        <p:nvSpPr>
          <p:cNvPr id="10" name="TextBox 9"/>
          <p:cNvSpPr txBox="1"/>
          <p:nvPr/>
        </p:nvSpPr>
        <p:spPr>
          <a:xfrm>
            <a:off x="650614" y="1256029"/>
            <a:ext cx="7489699" cy="1938992"/>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Create a </a:t>
            </a:r>
            <a:r>
              <a:rPr lang="en-US" sz="2400" b="1" dirty="0">
                <a:latin typeface="IBM Plex Sans" panose="020B0503050203000203" pitchFamily="34" charset="77"/>
              </a:rPr>
              <a:t>basic chatbot </a:t>
            </a:r>
            <a:r>
              <a:rPr lang="en-US" sz="2400" dirty="0">
                <a:latin typeface="IBM Plex Sans" panose="020B0503050203000203" pitchFamily="34" charset="77"/>
              </a:rPr>
              <a:t>to help guide you when buying a new mobile phone / contract</a:t>
            </a:r>
          </a:p>
          <a:p>
            <a:pPr lvl="1" defTabSz="914400" eaLnBrk="1" fontAlgn="auto" hangingPunct="1">
              <a:lnSpc>
                <a:spcPct val="100000"/>
              </a:lnSpc>
              <a:spcBef>
                <a:spcPts val="0"/>
              </a:spcBef>
              <a:spcAft>
                <a:spcPts val="0"/>
              </a:spcAft>
              <a:buClrTx/>
              <a:buSzTx/>
              <a:defRPr/>
            </a:pPr>
            <a:endParaRPr lang="en-US" sz="2400" dirty="0">
              <a:latin typeface="IBM Plex Sans" panose="020B0503050203000203" pitchFamily="34" charset="77"/>
            </a:endParaRP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IBM Cloud</a:t>
            </a: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Watson Assistant</a:t>
            </a:r>
          </a:p>
        </p:txBody>
      </p:sp>
      <p:pic>
        <p:nvPicPr>
          <p:cNvPr id="14" name="Picture 13">
            <a:extLst>
              <a:ext uri="{FF2B5EF4-FFF2-40B4-BE49-F238E27FC236}">
                <a16:creationId xmlns:a16="http://schemas.microsoft.com/office/drawing/2014/main" id="{350151E7-921B-3949-904D-2AF3A7678E82}"/>
              </a:ext>
            </a:extLst>
          </p:cNvPr>
          <p:cNvPicPr>
            <a:picLocks noChangeAspect="1"/>
          </p:cNvPicPr>
          <p:nvPr/>
        </p:nvPicPr>
        <p:blipFill>
          <a:blip r:embed="rId3"/>
          <a:stretch>
            <a:fillRect/>
          </a:stretch>
        </p:blipFill>
        <p:spPr>
          <a:xfrm>
            <a:off x="5441348" y="2225525"/>
            <a:ext cx="3547195" cy="2487876"/>
          </a:xfrm>
          <a:prstGeom prst="rect">
            <a:avLst/>
          </a:prstGeom>
        </p:spPr>
      </p:pic>
    </p:spTree>
    <p:extLst>
      <p:ext uri="{BB962C8B-B14F-4D97-AF65-F5344CB8AC3E}">
        <p14:creationId xmlns:p14="http://schemas.microsoft.com/office/powerpoint/2010/main" val="11938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469693" y="1548581"/>
            <a:ext cx="1763624" cy="369332"/>
          </a:xfrm>
          <a:prstGeom prst="rect">
            <a:avLst/>
          </a:prstGeom>
          <a:noFill/>
        </p:spPr>
        <p:txBody>
          <a:bodyPr wrap="none" rtlCol="0">
            <a:spAutoFit/>
          </a:bodyPr>
          <a:lstStyle/>
          <a:p>
            <a:r>
              <a:rPr lang="en-GB" dirty="0"/>
              <a:t>1 – greet user</a:t>
            </a:r>
          </a:p>
        </p:txBody>
      </p:sp>
      <p:pic>
        <p:nvPicPr>
          <p:cNvPr id="13" name="Picture 12" descr="A screenshot of a cell phone&#10;&#10;Description automatically generated">
            <a:extLst>
              <a:ext uri="{FF2B5EF4-FFF2-40B4-BE49-F238E27FC236}">
                <a16:creationId xmlns:a16="http://schemas.microsoft.com/office/drawing/2014/main" id="{F726B1FA-776B-E744-8CC2-E82FE683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17" y="69272"/>
            <a:ext cx="3784600" cy="4813300"/>
          </a:xfrm>
          <a:prstGeom prst="rect">
            <a:avLst/>
          </a:prstGeom>
        </p:spPr>
      </p:pic>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92129" y="1733247"/>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469693" y="3307909"/>
            <a:ext cx="2961067" cy="369332"/>
          </a:xfrm>
          <a:prstGeom prst="rect">
            <a:avLst/>
          </a:prstGeom>
          <a:noFill/>
        </p:spPr>
        <p:txBody>
          <a:bodyPr wrap="none" rtlCol="0">
            <a:spAutoFit/>
          </a:bodyPr>
          <a:lstStyle/>
          <a:p>
            <a:r>
              <a:rPr lang="en-GB" dirty="0"/>
              <a:t>2 – check for valid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92129" y="3492575"/>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9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7B30A6-0DA3-6344-9C88-8FA00D3A1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69" y="497400"/>
            <a:ext cx="3771900" cy="3987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701654" cy="369332"/>
          </a:xfrm>
          <a:prstGeom prst="rect">
            <a:avLst/>
          </a:prstGeom>
          <a:noFill/>
        </p:spPr>
        <p:txBody>
          <a:bodyPr wrap="none" rtlCol="0">
            <a:spAutoFit/>
          </a:bodyPr>
          <a:lstStyle/>
          <a:p>
            <a:r>
              <a:rPr lang="en-GB" dirty="0"/>
              <a:t>3 – personalise / shorten name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90336" y="967484"/>
            <a:ext cx="1442314" cy="48881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558183" y="2532133"/>
            <a:ext cx="3159839" cy="646331"/>
          </a:xfrm>
          <a:prstGeom prst="rect">
            <a:avLst/>
          </a:prstGeom>
          <a:noFill/>
        </p:spPr>
        <p:txBody>
          <a:bodyPr wrap="none" rtlCol="0">
            <a:spAutoFit/>
          </a:bodyPr>
          <a:lstStyle/>
          <a:p>
            <a:r>
              <a:rPr lang="en-GB" dirty="0"/>
              <a:t>4 – understand user intent</a:t>
            </a:r>
          </a:p>
          <a:p>
            <a:r>
              <a:rPr lang="en-GB" dirty="0"/>
              <a:t>(phone 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33135" y="2855299"/>
            <a:ext cx="2225048"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DD26ACAD-5751-4F46-82BE-33AEECB111BA}"/>
              </a:ext>
            </a:extLst>
          </p:cNvPr>
          <p:cNvSpPr txBox="1"/>
          <p:nvPr/>
        </p:nvSpPr>
        <p:spPr>
          <a:xfrm>
            <a:off x="5191433" y="3670248"/>
            <a:ext cx="3206327" cy="369332"/>
          </a:xfrm>
          <a:prstGeom prst="rect">
            <a:avLst/>
          </a:prstGeom>
          <a:noFill/>
        </p:spPr>
        <p:txBody>
          <a:bodyPr wrap="none" rtlCol="0">
            <a:spAutoFit/>
          </a:bodyPr>
          <a:lstStyle/>
          <a:p>
            <a:r>
              <a:rPr lang="en-GB" dirty="0"/>
              <a:t>5 – ask qualifying question</a:t>
            </a:r>
          </a:p>
        </p:txBody>
      </p:sp>
      <p:cxnSp>
        <p:nvCxnSpPr>
          <p:cNvPr id="17" name="Straight Arrow Connector 16">
            <a:extLst>
              <a:ext uri="{FF2B5EF4-FFF2-40B4-BE49-F238E27FC236}">
                <a16:creationId xmlns:a16="http://schemas.microsoft.com/office/drawing/2014/main" id="{D2BB2DAB-00DE-FC41-973A-BD2CB9B9A9CB}"/>
              </a:ext>
            </a:extLst>
          </p:cNvPr>
          <p:cNvCxnSpPr>
            <a:cxnSpLocks/>
          </p:cNvCxnSpPr>
          <p:nvPr/>
        </p:nvCxnSpPr>
        <p:spPr bwMode="auto">
          <a:xfrm flipH="1">
            <a:off x="3333135" y="3868690"/>
            <a:ext cx="1858298" cy="17089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906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D46FB19-4E72-9C47-9683-1E212FB7E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 y="85668"/>
            <a:ext cx="3393332" cy="2371928"/>
          </a:xfrm>
          <a:prstGeom prst="rect">
            <a:avLst/>
          </a:prstGeom>
        </p:spPr>
      </p:pic>
      <p:pic>
        <p:nvPicPr>
          <p:cNvPr id="6" name="Picture 5" descr="A screenshot of a stereo&#10;&#10;Description automatically generated">
            <a:extLst>
              <a:ext uri="{FF2B5EF4-FFF2-40B4-BE49-F238E27FC236}">
                <a16:creationId xmlns:a16="http://schemas.microsoft.com/office/drawing/2014/main" id="{F4B61438-BD92-A84A-B7C0-42DC3C55D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58" y="2444799"/>
            <a:ext cx="3381983" cy="2496766"/>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643946" cy="646331"/>
          </a:xfrm>
          <a:prstGeom prst="rect">
            <a:avLst/>
          </a:prstGeom>
          <a:noFill/>
        </p:spPr>
        <p:txBody>
          <a:bodyPr wrap="none" rtlCol="0">
            <a:spAutoFit/>
          </a:bodyPr>
          <a:lstStyle/>
          <a:p>
            <a:r>
              <a:rPr lang="en-GB" dirty="0"/>
              <a:t>6 – understand user sentiment</a:t>
            </a:r>
          </a:p>
          <a:p>
            <a:r>
              <a:rPr lang="en-GB" dirty="0"/>
              <a:t>and recommend alternative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33136" y="1594798"/>
            <a:ext cx="1899514" cy="1301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490058" cy="646331"/>
          </a:xfrm>
          <a:prstGeom prst="rect">
            <a:avLst/>
          </a:prstGeom>
          <a:noFill/>
        </p:spPr>
        <p:txBody>
          <a:bodyPr wrap="none" rtlCol="0">
            <a:spAutoFit/>
          </a:bodyPr>
          <a:lstStyle/>
          <a:p>
            <a:r>
              <a:rPr lang="en-GB" dirty="0"/>
              <a:t>7 – enhance user experience</a:t>
            </a:r>
          </a:p>
          <a:p>
            <a:r>
              <a:rPr lang="en-GB" dirty="0"/>
              <a:t>using images</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333136" y="3225537"/>
            <a:ext cx="1899514"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6506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98BFB28-37D4-B047-8E04-018EA4A22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22" y="704850"/>
            <a:ext cx="3835400" cy="3733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34156" y="2808408"/>
            <a:ext cx="1963999" cy="369332"/>
          </a:xfrm>
          <a:prstGeom prst="rect">
            <a:avLst/>
          </a:prstGeom>
          <a:noFill/>
        </p:spPr>
        <p:txBody>
          <a:bodyPr wrap="none" rtlCol="0">
            <a:spAutoFit/>
          </a:bodyPr>
          <a:lstStyle/>
          <a:p>
            <a:r>
              <a:rPr lang="en-GB" dirty="0"/>
              <a:t>8 – reuse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554361" y="2993074"/>
            <a:ext cx="1879795" cy="988991"/>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81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F9D85FEC-6C3C-B949-972F-1A6465A242AD}">
  <we:reference id="wa104178141" version="3.1.0.23" store="en-US" storeType="OMEX"/>
  <we:alternateReferences>
    <we:reference id="WA104178141" version="3.1.0.23"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8B80852-8EB2-BB48-BDA9-BE057711B9E7}">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6AE73A6-56A3-3A4F-9653-E1EB7C5DC28C}">
  <we:reference id="wa104379997" version="1.0.0.2" store="en-US"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25982</TotalTime>
  <Words>933</Words>
  <Application>Microsoft Macintosh PowerPoint</Application>
  <PresentationFormat>On-screen Show (16:9)</PresentationFormat>
  <Paragraphs>172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HelvNeue Light for IBM</vt:lpstr>
      <vt:lpstr>IBM Plex Sans</vt:lpstr>
      <vt:lpstr>Wingdings</vt:lpstr>
      <vt:lpstr>10 September 2009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Gary Wilson</cp:lastModifiedBy>
  <cp:revision>619</cp:revision>
  <cp:lastPrinted>2017-05-16T10:58:10Z</cp:lastPrinted>
  <dcterms:created xsi:type="dcterms:W3CDTF">2014-12-08T21:55:31Z</dcterms:created>
  <dcterms:modified xsi:type="dcterms:W3CDTF">2019-03-06T09:05:57Z</dcterms:modified>
</cp:coreProperties>
</file>